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sldIdLst>
    <p:sldId id="256" r:id="rId2"/>
    <p:sldId id="388" r:id="rId3"/>
    <p:sldId id="390" r:id="rId4"/>
    <p:sldId id="314" r:id="rId5"/>
    <p:sldId id="395" r:id="rId6"/>
    <p:sldId id="391" r:id="rId7"/>
    <p:sldId id="392" r:id="rId8"/>
    <p:sldId id="393" r:id="rId9"/>
    <p:sldId id="396" r:id="rId10"/>
    <p:sldId id="397" r:id="rId11"/>
    <p:sldId id="401" r:id="rId12"/>
    <p:sldId id="399" r:id="rId13"/>
    <p:sldId id="400" r:id="rId14"/>
    <p:sldId id="389" r:id="rId15"/>
    <p:sldId id="383" r:id="rId16"/>
    <p:sldId id="385" r:id="rId17"/>
    <p:sldId id="262" r:id="rId18"/>
    <p:sldId id="267" r:id="rId19"/>
    <p:sldId id="263" r:id="rId20"/>
    <p:sldId id="270" r:id="rId21"/>
    <p:sldId id="264" r:id="rId22"/>
    <p:sldId id="265" r:id="rId23"/>
    <p:sldId id="269" r:id="rId24"/>
    <p:sldId id="271" r:id="rId25"/>
    <p:sldId id="272" r:id="rId26"/>
    <p:sldId id="273" r:id="rId27"/>
    <p:sldId id="266" r:id="rId28"/>
    <p:sldId id="268" r:id="rId29"/>
    <p:sldId id="384" r:id="rId30"/>
    <p:sldId id="328" r:id="rId31"/>
    <p:sldId id="329" r:id="rId32"/>
    <p:sldId id="335" r:id="rId33"/>
    <p:sldId id="370" r:id="rId34"/>
    <p:sldId id="336" r:id="rId35"/>
    <p:sldId id="333" r:id="rId36"/>
    <p:sldId id="337" r:id="rId37"/>
    <p:sldId id="338" r:id="rId38"/>
    <p:sldId id="339" r:id="rId39"/>
    <p:sldId id="343" r:id="rId40"/>
    <p:sldId id="344" r:id="rId41"/>
    <p:sldId id="345" r:id="rId42"/>
    <p:sldId id="346" r:id="rId43"/>
    <p:sldId id="371" r:id="rId44"/>
    <p:sldId id="372" r:id="rId45"/>
    <p:sldId id="332" r:id="rId46"/>
    <p:sldId id="373" r:id="rId47"/>
    <p:sldId id="340" r:id="rId48"/>
    <p:sldId id="341" r:id="rId49"/>
    <p:sldId id="374" r:id="rId50"/>
    <p:sldId id="375" r:id="rId51"/>
    <p:sldId id="364" r:id="rId52"/>
    <p:sldId id="376" r:id="rId53"/>
    <p:sldId id="377" r:id="rId54"/>
    <p:sldId id="365" r:id="rId55"/>
    <p:sldId id="366" r:id="rId56"/>
    <p:sldId id="378" r:id="rId57"/>
    <p:sldId id="355" r:id="rId58"/>
    <p:sldId id="347" r:id="rId59"/>
    <p:sldId id="386" r:id="rId60"/>
    <p:sldId id="387" r:id="rId61"/>
    <p:sldId id="312" r:id="rId62"/>
    <p:sldId id="325" r:id="rId6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90" autoAdjust="0"/>
  </p:normalViewPr>
  <p:slideViewPr>
    <p:cSldViewPr>
      <p:cViewPr varScale="1">
        <p:scale>
          <a:sx n="126" d="100"/>
          <a:sy n="126" d="100"/>
        </p:scale>
        <p:origin x="228" y="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61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NOB Web of Things, Henrik Korsgaard Praksis,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What should be altered to get a web page?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3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1.5 </a:t>
            </a:r>
            <a:r>
              <a:rPr lang="da-DK" dirty="0" err="1"/>
              <a:t>hours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a bit </a:t>
            </a:r>
            <a:r>
              <a:rPr lang="da-DK" dirty="0" err="1"/>
              <a:t>cheating</a:t>
            </a:r>
            <a:r>
              <a:rPr lang="da-DK" dirty="0"/>
              <a:t>, I </a:t>
            </a:r>
            <a:r>
              <a:rPr lang="da-DK" dirty="0" err="1"/>
              <a:t>already</a:t>
            </a:r>
            <a:r>
              <a:rPr lang="da-DK" dirty="0"/>
              <a:t> had</a:t>
            </a:r>
            <a:r>
              <a:rPr lang="da-DK" baseline="0" dirty="0"/>
              <a:t> </a:t>
            </a:r>
            <a:r>
              <a:rPr lang="da-DK" baseline="0" dirty="0" err="1"/>
              <a:t>some</a:t>
            </a:r>
            <a:r>
              <a:rPr lang="da-DK" baseline="0" dirty="0"/>
              <a:t> </a:t>
            </a:r>
            <a:r>
              <a:rPr lang="da-DK" baseline="0" dirty="0" err="1"/>
              <a:t>boilerplate</a:t>
            </a:r>
            <a:r>
              <a:rPr lang="da-DK" baseline="0" dirty="0"/>
              <a:t> </a:t>
            </a:r>
            <a:r>
              <a:rPr lang="da-DK" baseline="0" dirty="0" err="1"/>
              <a:t>code</a:t>
            </a:r>
            <a:r>
              <a:rPr lang="da-DK" baseline="0" dirty="0"/>
              <a:t> </a:t>
            </a:r>
            <a:r>
              <a:rPr lang="da-DK" baseline="0" dirty="0" err="1"/>
              <a:t>hanging</a:t>
            </a:r>
            <a:r>
              <a:rPr lang="da-DK" baseline="0" dirty="0"/>
              <a:t> </a:t>
            </a:r>
            <a:r>
              <a:rPr lang="da-DK" baseline="0" dirty="0" err="1"/>
              <a:t>around</a:t>
            </a:r>
            <a:r>
              <a:rPr lang="da-DK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GET /</a:t>
            </a:r>
            <a:r>
              <a:rPr lang="da-DK" dirty="0" err="1"/>
              <a:t>flight</a:t>
            </a:r>
            <a:r>
              <a:rPr lang="da-DK" dirty="0"/>
              <a:t>		</a:t>
            </a:r>
            <a:r>
              <a:rPr lang="da-DK" dirty="0" err="1"/>
              <a:t>return</a:t>
            </a:r>
            <a:r>
              <a:rPr lang="da-DK" dirty="0"/>
              <a:t> [ {flight:’sk992’, …}, {…]</a:t>
            </a:r>
          </a:p>
          <a:p>
            <a:endParaRPr lang="da-DK" dirty="0"/>
          </a:p>
          <a:p>
            <a:r>
              <a:rPr lang="da-DK" dirty="0"/>
              <a:t>POST /booking/sk992</a:t>
            </a:r>
          </a:p>
          <a:p>
            <a:r>
              <a:rPr lang="da-DK" dirty="0"/>
              <a:t>  </a:t>
            </a:r>
            <a:r>
              <a:rPr lang="da-DK" dirty="0" err="1"/>
              <a:t>body</a:t>
            </a:r>
            <a:r>
              <a:rPr lang="da-DK" dirty="0"/>
              <a:t> {</a:t>
            </a:r>
            <a:r>
              <a:rPr lang="da-DK" dirty="0" err="1"/>
              <a:t>name</a:t>
            </a:r>
            <a:r>
              <a:rPr lang="da-DK" dirty="0"/>
              <a:t>: ”</a:t>
            </a:r>
            <a:r>
              <a:rPr lang="da-DK" dirty="0" err="1"/>
              <a:t>henrik</a:t>
            </a:r>
            <a:r>
              <a:rPr lang="da-DK" dirty="0"/>
              <a:t>”, …}</a:t>
            </a:r>
          </a:p>
          <a:p>
            <a:endParaRPr lang="da-DK" dirty="0"/>
          </a:p>
          <a:p>
            <a:r>
              <a:rPr lang="da-DK" baseline="0" dirty="0"/>
              <a:t>  </a:t>
            </a:r>
            <a:r>
              <a:rPr lang="da-DK" baseline="0" dirty="0" err="1"/>
              <a:t>response</a:t>
            </a:r>
            <a:r>
              <a:rPr lang="da-DK" baseline="0" dirty="0"/>
              <a:t>: Location /booking/sk992/hbc-sk992</a:t>
            </a:r>
          </a:p>
          <a:p>
            <a:endParaRPr lang="da-DK" baseline="0" dirty="0"/>
          </a:p>
          <a:p>
            <a:r>
              <a:rPr lang="da-DK" baseline="0" dirty="0"/>
              <a:t>POST /booking/</a:t>
            </a:r>
            <a:r>
              <a:rPr lang="da-DK" baseline="0" dirty="0" err="1"/>
              <a:t>payment</a:t>
            </a:r>
            <a:r>
              <a:rPr lang="da-DK" baseline="0" dirty="0"/>
              <a:t>/hbc-sk992</a:t>
            </a:r>
          </a:p>
          <a:p>
            <a:r>
              <a:rPr lang="da-DK" baseline="0" dirty="0"/>
              <a:t>  </a:t>
            </a:r>
            <a:r>
              <a:rPr lang="da-DK" baseline="0" dirty="0" err="1"/>
              <a:t>body</a:t>
            </a:r>
            <a:r>
              <a:rPr lang="da-DK" baseline="0" dirty="0"/>
              <a:t> { </a:t>
            </a:r>
            <a:r>
              <a:rPr lang="da-DK" baseline="0" dirty="0" err="1"/>
              <a:t>cardid</a:t>
            </a:r>
            <a:r>
              <a:rPr lang="da-DK" baseline="0" dirty="0"/>
              <a:t>: ”1234-1234-1234-1234”, …}</a:t>
            </a:r>
          </a:p>
          <a:p>
            <a:endParaRPr lang="da-DK" baseline="0" dirty="0"/>
          </a:p>
          <a:p>
            <a:r>
              <a:rPr lang="da-DK" baseline="0" dirty="0"/>
              <a:t>  </a:t>
            </a:r>
            <a:r>
              <a:rPr lang="da-DK" baseline="0" dirty="0" err="1"/>
              <a:t>response</a:t>
            </a:r>
            <a:r>
              <a:rPr lang="da-DK" baseline="0" dirty="0"/>
              <a:t>: Location /booking/</a:t>
            </a:r>
            <a:r>
              <a:rPr lang="da-DK" baseline="0" dirty="0" err="1"/>
              <a:t>payment</a:t>
            </a:r>
            <a:r>
              <a:rPr lang="da-DK" baseline="0" dirty="0"/>
              <a:t>/hbc-sk992</a:t>
            </a:r>
          </a:p>
          <a:p>
            <a:r>
              <a:rPr lang="da-DK" baseline="0" dirty="0"/>
              <a:t>  </a:t>
            </a:r>
            <a:r>
              <a:rPr lang="da-DK" baseline="0" dirty="0" err="1"/>
              <a:t>body</a:t>
            </a:r>
            <a:r>
              <a:rPr lang="da-DK" baseline="0" dirty="0"/>
              <a:t> { </a:t>
            </a:r>
            <a:r>
              <a:rPr lang="da-DK" baseline="0" dirty="0" err="1"/>
              <a:t>etciket</a:t>
            </a:r>
            <a:r>
              <a:rPr lang="da-DK" baseline="0" dirty="0"/>
              <a:t>: /</a:t>
            </a:r>
            <a:r>
              <a:rPr lang="da-DK" baseline="0" dirty="0" err="1"/>
              <a:t>eticket</a:t>
            </a:r>
            <a:r>
              <a:rPr lang="da-DK" baseline="0" dirty="0"/>
              <a:t>/hbc-sk992, </a:t>
            </a:r>
            <a:r>
              <a:rPr lang="da-DK" baseline="0" dirty="0" err="1"/>
              <a:t>receipt</a:t>
            </a:r>
            <a:r>
              <a:rPr lang="da-DK" baseline="0" dirty="0"/>
              <a:t>: /</a:t>
            </a:r>
            <a:r>
              <a:rPr lang="da-DK" baseline="0" dirty="0" err="1"/>
              <a:t>receipt</a:t>
            </a:r>
            <a:r>
              <a:rPr lang="da-DK" baseline="0" dirty="0"/>
              <a:t>/hbc-sk992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aerbak.com/conta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aerbak.com/conta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DevOps and Container Technology</a:t>
            </a:r>
          </a:p>
          <a:p>
            <a:pPr>
              <a:defRPr/>
            </a:pPr>
            <a:r>
              <a:rPr lang="en-US" sz="2000" dirty="0"/>
              <a:t>REST Architectural Style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5532-7641-472A-86BE-285B20A6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CRUD by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EB275-9F3C-4E34-A2FD-9ACEF5644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now design an </a:t>
            </a:r>
            <a:r>
              <a:rPr lang="en-US" i="1" dirty="0"/>
              <a:t>Information System</a:t>
            </a:r>
            <a:r>
              <a:rPr lang="en-US" dirty="0"/>
              <a:t> using the REST style. Example ‘a clipboard web server</a:t>
            </a:r>
          </a:p>
          <a:p>
            <a:pPr lvl="1"/>
            <a:r>
              <a:rPr lang="en-US" dirty="0"/>
              <a:t>POST on /</a:t>
            </a:r>
            <a:r>
              <a:rPr lang="en-US" dirty="0" err="1"/>
              <a:t>pastebin</a:t>
            </a:r>
            <a:r>
              <a:rPr lang="en-US" dirty="0"/>
              <a:t>/ with a message body</a:t>
            </a:r>
          </a:p>
          <a:p>
            <a:pPr lvl="2"/>
            <a:r>
              <a:rPr lang="en-US" dirty="0"/>
              <a:t>= CREATE a new clip (resource) on the clipboard, assign resource ID</a:t>
            </a:r>
          </a:p>
          <a:p>
            <a:pPr lvl="1"/>
            <a:r>
              <a:rPr lang="en-US" dirty="0"/>
              <a:t>GET on /</a:t>
            </a:r>
            <a:r>
              <a:rPr lang="en-US" dirty="0" err="1"/>
              <a:t>pastebin</a:t>
            </a:r>
            <a:r>
              <a:rPr lang="en-US" dirty="0"/>
              <a:t>/100</a:t>
            </a:r>
          </a:p>
          <a:p>
            <a:pPr lvl="2"/>
            <a:r>
              <a:rPr lang="en-US" dirty="0"/>
              <a:t>= READ the stored clip in the provided resource ID</a:t>
            </a:r>
          </a:p>
          <a:p>
            <a:pPr lvl="1"/>
            <a:r>
              <a:rPr lang="en-US" dirty="0"/>
              <a:t>PUT on /</a:t>
            </a:r>
            <a:r>
              <a:rPr lang="en-US" dirty="0" err="1"/>
              <a:t>pastebin</a:t>
            </a:r>
            <a:r>
              <a:rPr lang="en-US" dirty="0"/>
              <a:t>/100 with a complete new message body</a:t>
            </a:r>
          </a:p>
          <a:p>
            <a:pPr lvl="2"/>
            <a:r>
              <a:rPr lang="en-US" dirty="0"/>
              <a:t>= UPDATE the contents of the resource</a:t>
            </a:r>
          </a:p>
          <a:p>
            <a:pPr lvl="1"/>
            <a:r>
              <a:rPr lang="en-US" dirty="0"/>
              <a:t>DELETE on /</a:t>
            </a:r>
            <a:r>
              <a:rPr lang="en-US" dirty="0" err="1"/>
              <a:t>pastebin</a:t>
            </a:r>
            <a:r>
              <a:rPr lang="en-US" dirty="0"/>
              <a:t>/100</a:t>
            </a:r>
          </a:p>
          <a:p>
            <a:pPr lvl="2"/>
            <a:r>
              <a:rPr lang="en-US" dirty="0"/>
              <a:t>= you get 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254B5-47E4-452D-BE99-B68329D0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C4264-9A8F-4E89-A2FA-DF371DD5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FF823-E027-4380-85E9-AA774E11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5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7B136E-D7ED-4DC9-8754-98CC44B2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120" y="29950"/>
            <a:ext cx="3911723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3728" y="952500"/>
            <a:ext cx="2123071" cy="4318000"/>
          </a:xfrm>
        </p:spPr>
        <p:txBody>
          <a:bodyPr/>
          <a:lstStyle/>
          <a:p>
            <a:r>
              <a:rPr lang="en-US" sz="1600" dirty="0"/>
              <a:t>POST ‘Fisk and ‘</a:t>
            </a:r>
            <a:r>
              <a:rPr lang="en-US" sz="1600" dirty="0" err="1"/>
              <a:t>Hest</a:t>
            </a:r>
            <a:r>
              <a:rPr lang="en-US" sz="1600" dirty="0"/>
              <a:t>’ in bins</a:t>
            </a:r>
          </a:p>
          <a:p>
            <a:endParaRPr lang="en-US" sz="1600" dirty="0"/>
          </a:p>
          <a:p>
            <a:r>
              <a:rPr lang="en-US" sz="1600" dirty="0"/>
              <a:t>Assigned bin 100, 101</a:t>
            </a:r>
          </a:p>
          <a:p>
            <a:endParaRPr lang="en-US" sz="1600" dirty="0"/>
          </a:p>
          <a:p>
            <a:r>
              <a:rPr lang="en-US" sz="1600" dirty="0"/>
              <a:t>GET bin 101</a:t>
            </a:r>
          </a:p>
          <a:p>
            <a:r>
              <a:rPr lang="en-US" sz="1600" dirty="0"/>
              <a:t>Which is ‘</a:t>
            </a:r>
            <a:r>
              <a:rPr lang="en-US" sz="1600" dirty="0" err="1"/>
              <a:t>Hest</a:t>
            </a:r>
            <a:r>
              <a:rPr lang="en-US" sz="1600" dirty="0"/>
              <a:t>’</a:t>
            </a:r>
          </a:p>
          <a:p>
            <a:endParaRPr lang="en-US" sz="1600" dirty="0"/>
          </a:p>
          <a:p>
            <a:r>
              <a:rPr lang="en-US" sz="1600" dirty="0"/>
              <a:t>GET bin 117</a:t>
            </a:r>
          </a:p>
          <a:p>
            <a:r>
              <a:rPr lang="en-US" sz="1600" dirty="0"/>
              <a:t>Which is not found (404)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362200" y="440822"/>
            <a:ext cx="2705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655588" y="952500"/>
            <a:ext cx="200201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55588" y="2453640"/>
            <a:ext cx="188019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3444240"/>
            <a:ext cx="17526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6008" y="4457700"/>
            <a:ext cx="104199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55588" y="3581400"/>
            <a:ext cx="94009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0" y="4805028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63208" y="4945380"/>
            <a:ext cx="127059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56120" y="571500"/>
            <a:ext cx="120148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CBCEC6-D3A5-4212-B412-EF20FC80C72B}"/>
              </a:ext>
            </a:extLst>
          </p:cNvPr>
          <p:cNvCxnSpPr>
            <a:cxnSpLocks/>
          </p:cNvCxnSpPr>
          <p:nvPr/>
        </p:nvCxnSpPr>
        <p:spPr>
          <a:xfrm>
            <a:off x="2362200" y="1943100"/>
            <a:ext cx="27051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91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492C-BEA0-4709-A69F-F7B4350D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HATEOAS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DF4C6-2ACB-4DA3-A1B7-43C74C1A9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One drawback of REST compared to other programming models</a:t>
            </a:r>
          </a:p>
          <a:p>
            <a:pPr lvl="1"/>
            <a:r>
              <a:rPr lang="da-DK" dirty="0"/>
              <a:t>In oo/procedural/functional you can define </a:t>
            </a:r>
            <a:r>
              <a:rPr lang="da-DK" i="1" dirty="0"/>
              <a:t>methods</a:t>
            </a:r>
            <a:r>
              <a:rPr lang="da-DK" dirty="0"/>
              <a:t> that do complex algoritms over multiple objects/”resources”</a:t>
            </a:r>
          </a:p>
          <a:p>
            <a:pPr lvl="2"/>
            <a:r>
              <a:rPr lang="da-DK" dirty="0"/>
              <a:t>Not just: create, read, update, delete</a:t>
            </a:r>
          </a:p>
          <a:p>
            <a:endParaRPr lang="da-DK" dirty="0"/>
          </a:p>
          <a:p>
            <a:r>
              <a:rPr lang="da-DK" dirty="0"/>
              <a:t>Solution: Hyper Text As The Engine Of Application State</a:t>
            </a:r>
          </a:p>
          <a:p>
            <a:pPr lvl="1"/>
            <a:r>
              <a:rPr lang="da-DK" dirty="0"/>
              <a:t>Any resource contains not just its </a:t>
            </a:r>
            <a:r>
              <a:rPr lang="da-DK" i="1" dirty="0"/>
              <a:t>state</a:t>
            </a:r>
            <a:r>
              <a:rPr lang="da-DK" dirty="0"/>
              <a:t> but also </a:t>
            </a:r>
            <a:r>
              <a:rPr lang="da-DK" i="1" dirty="0"/>
              <a:t>links that may modify state of </a:t>
            </a:r>
            <a:r>
              <a:rPr lang="da-DK" i="1" dirty="0" err="1"/>
              <a:t>related</a:t>
            </a:r>
            <a:r>
              <a:rPr lang="da-DK" i="1" dirty="0"/>
              <a:t> </a:t>
            </a:r>
            <a:r>
              <a:rPr lang="da-DK" i="1" dirty="0" err="1"/>
              <a:t>resources</a:t>
            </a:r>
            <a:endParaRPr lang="da-DK" i="1" dirty="0"/>
          </a:p>
          <a:p>
            <a:pPr lvl="1"/>
            <a:endParaRPr lang="da-DK" i="1" dirty="0"/>
          </a:p>
          <a:p>
            <a:pPr lvl="1"/>
            <a:r>
              <a:rPr lang="da-DK" b="1" dirty="0"/>
              <a:t>Read FRS §7.</a:t>
            </a:r>
            <a:r>
              <a:rPr lang="da-DK" dirty="0"/>
              <a:t> HATEOAS is </a:t>
            </a:r>
            <a:r>
              <a:rPr lang="da-DK" dirty="0" err="1"/>
              <a:t>beyond</a:t>
            </a:r>
            <a:r>
              <a:rPr lang="da-DK" dirty="0"/>
              <a:t> </a:t>
            </a:r>
            <a:r>
              <a:rPr lang="da-DK" dirty="0" err="1"/>
              <a:t>our</a:t>
            </a:r>
            <a:r>
              <a:rPr lang="da-DK" dirty="0"/>
              <a:t> MSDO </a:t>
            </a:r>
            <a:r>
              <a:rPr lang="da-DK" dirty="0" err="1"/>
              <a:t>scope</a:t>
            </a:r>
            <a:r>
              <a:rPr lang="da-DK" dirty="0"/>
              <a:t>…</a:t>
            </a:r>
            <a:endParaRPr lang="da-DK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98E4-655C-46C4-A40B-D82EEE0C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A74-F33C-4B1D-958C-5DC1526E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0A6B3-D212-4907-AE16-48DAB818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4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A2C4-234D-4D3C-86C5-DA7CD79C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Define the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4350F-EE70-4E2B-AC27-E8B7041B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FRDS §7.7 presents a rough template for API definition</a:t>
            </a:r>
          </a:p>
          <a:p>
            <a:r>
              <a:rPr lang="da-DK" dirty="0" err="1"/>
              <a:t>Example</a:t>
            </a:r>
            <a:endParaRPr lang="da-DK" dirty="0"/>
          </a:p>
          <a:p>
            <a:endParaRPr lang="da-DK" dirty="0"/>
          </a:p>
          <a:p>
            <a:r>
              <a:rPr lang="da-DK" dirty="0"/>
              <a:t>Will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br>
              <a:rPr lang="da-DK" dirty="0"/>
            </a:br>
            <a:r>
              <a:rPr lang="da-DK" dirty="0"/>
              <a:t>in MSDO</a:t>
            </a:r>
          </a:p>
          <a:p>
            <a:endParaRPr lang="da-DK" dirty="0"/>
          </a:p>
          <a:p>
            <a:r>
              <a:rPr lang="da-DK" dirty="0"/>
              <a:t>Or </a:t>
            </a:r>
            <a:r>
              <a:rPr lang="da-DK" dirty="0" err="1"/>
              <a:t>use</a:t>
            </a:r>
            <a:r>
              <a:rPr lang="da-DK" dirty="0"/>
              <a:t> swagger</a:t>
            </a:r>
            <a:br>
              <a:rPr lang="da-DK" dirty="0"/>
            </a:br>
            <a:r>
              <a:rPr lang="da-DK" dirty="0"/>
              <a:t>or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E98FD-0F4A-4B63-97D7-F4288932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1149-EC77-4D46-9623-2DE0BF66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66B05-F6C7-4E97-ABFF-57DF0E76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4C7FA-B6EA-4045-95C5-3A38656E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549135"/>
            <a:ext cx="4511202" cy="4000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09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55EC-F950-4BF3-956D-9A8CE6BF1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Slow Version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A8184-7B5E-4758-8338-7E98032FE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276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1059-1153-41BF-84A6-4322FDE8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&amp; </a:t>
            </a:r>
            <a:r>
              <a:rPr lang="en-US" dirty="0" err="1"/>
              <a:t>ReST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9B62-EE41-4088-A002-B72DBB72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Broker pattern had its glory in the early 1990’ies as a paradigm for distributed communication</a:t>
            </a:r>
          </a:p>
          <a:p>
            <a:endParaRPr lang="en-US" dirty="0"/>
          </a:p>
          <a:p>
            <a:r>
              <a:rPr lang="en-US" dirty="0"/>
              <a:t>However, the WWW sort of happened in the same period.</a:t>
            </a:r>
          </a:p>
          <a:p>
            <a:endParaRPr lang="en-US" dirty="0"/>
          </a:p>
          <a:p>
            <a:r>
              <a:rPr lang="en-US" dirty="0"/>
              <a:t>And soon it was realized that HTTP could do </a:t>
            </a:r>
            <a:r>
              <a:rPr lang="en-US" i="1" dirty="0"/>
              <a:t>much more</a:t>
            </a:r>
            <a:r>
              <a:rPr lang="en-US" dirty="0"/>
              <a:t> than just provide web pages…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680AC-97BA-47AB-B603-3F61CE4A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DA733-9378-42C9-B89A-2DB5D56F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49929-CA0E-4443-BB50-6FEA20F2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6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8152-9A8B-4DE7-B44B-8C5FFDC5D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A983C-FABF-40DF-91FA-96ED634C7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81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WWW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Tim Berners-Lee	approx. 1989  - 1990</a:t>
            </a:r>
          </a:p>
          <a:p>
            <a:pPr lvl="1"/>
            <a:r>
              <a:rPr lang="en-US" noProof="0" dirty="0"/>
              <a:t>Task:	Sharing research documents at CERN</a:t>
            </a:r>
          </a:p>
          <a:p>
            <a:endParaRPr lang="en-US" noProof="0" dirty="0"/>
          </a:p>
          <a:p>
            <a:r>
              <a:rPr lang="en-US" noProof="0" dirty="0"/>
              <a:t>Solution:</a:t>
            </a:r>
          </a:p>
          <a:p>
            <a:pPr lvl="1"/>
            <a:r>
              <a:rPr lang="en-US" noProof="0" dirty="0"/>
              <a:t>Hypertext protocol over TCP/IP</a:t>
            </a:r>
            <a:br>
              <a:rPr lang="en-US" noProof="0" dirty="0"/>
            </a:br>
            <a:r>
              <a:rPr lang="en-US" noProof="0" dirty="0"/>
              <a:t>for retrieving documents</a:t>
            </a:r>
          </a:p>
          <a:p>
            <a:endParaRPr lang="en-US" noProof="0" dirty="0"/>
          </a:p>
          <a:p>
            <a:r>
              <a:rPr lang="en-US" noProof="0" dirty="0"/>
              <a:t>Actually very simple</a:t>
            </a:r>
            <a:br>
              <a:rPr lang="en-US" noProof="0" dirty="0"/>
            </a:br>
            <a:r>
              <a:rPr lang="en-US" noProof="0" dirty="0"/>
              <a:t>text based format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D6076C87-24DF-4CD3-A569-17027DE63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029200" y="2019300"/>
            <a:ext cx="401350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21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783A-E09B-44C7-963D-5279AC5A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064B8-0107-4C17-956A-C0C1D533D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Web, world wide web, HTML, HTTP may seem like one big jumble but they are </a:t>
            </a:r>
            <a:r>
              <a:rPr lang="en-US" i="1" dirty="0"/>
              <a:t>distinct concepts</a:t>
            </a:r>
            <a:r>
              <a:rPr lang="en-US" dirty="0"/>
              <a:t> though they were developed in parallel. They have different </a:t>
            </a:r>
            <a:r>
              <a:rPr lang="en-US" i="1" dirty="0"/>
              <a:t>roles</a:t>
            </a:r>
            <a:r>
              <a:rPr lang="en-US" dirty="0"/>
              <a:t> to play.</a:t>
            </a:r>
            <a:endParaRPr lang="en-US" i="1" dirty="0"/>
          </a:p>
          <a:p>
            <a:pPr lvl="1"/>
            <a:r>
              <a:rPr lang="en-US" dirty="0"/>
              <a:t>HTML: Hypertext Markup Language is a </a:t>
            </a:r>
            <a:r>
              <a:rPr lang="en-US" b="1" dirty="0" err="1"/>
              <a:t>dataformat</a:t>
            </a:r>
            <a:r>
              <a:rPr lang="en-US" dirty="0"/>
              <a:t>, useful for visual formatting of text document containing images and references (hyperlinks) to </a:t>
            </a:r>
            <a:r>
              <a:rPr lang="en-US" dirty="0" err="1"/>
              <a:t>ther</a:t>
            </a:r>
            <a:r>
              <a:rPr lang="en-US" dirty="0"/>
              <a:t> documents.</a:t>
            </a:r>
          </a:p>
          <a:p>
            <a:pPr lvl="1"/>
            <a:r>
              <a:rPr lang="en-US" dirty="0"/>
              <a:t>HTTP: Hypertext Transfer Protocol is an </a:t>
            </a:r>
            <a:r>
              <a:rPr lang="en-US" b="1" dirty="0"/>
              <a:t>application protocol</a:t>
            </a:r>
            <a:r>
              <a:rPr lang="en-US" b="1" i="1" dirty="0"/>
              <a:t> </a:t>
            </a:r>
            <a:r>
              <a:rPr lang="en-US" dirty="0"/>
              <a:t>for distributed information systems.</a:t>
            </a:r>
          </a:p>
          <a:p>
            <a:pPr lvl="1"/>
            <a:r>
              <a:rPr lang="en-US" dirty="0"/>
              <a:t>WWW: The </a:t>
            </a:r>
            <a:r>
              <a:rPr lang="en-US" b="1" dirty="0"/>
              <a:t>system</a:t>
            </a:r>
            <a:r>
              <a:rPr lang="en-US" dirty="0"/>
              <a:t> made that used HTML+HTTP to share documents at CERN, and later – quite a few other places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456E8-97F7-4411-A4E6-B649BED4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E65AA-573C-4B1D-AF95-445CB117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2351A-746A-4F55-B283-4448BF88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76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Message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Request line</a:t>
            </a:r>
          </a:p>
          <a:p>
            <a:pPr lvl="1"/>
            <a:r>
              <a:rPr lang="en-US" noProof="0" dirty="0"/>
              <a:t>Verb	resource	HTTP version</a:t>
            </a:r>
          </a:p>
          <a:p>
            <a:pPr lvl="1"/>
            <a:r>
              <a:rPr lang="en-US" noProof="0" dirty="0"/>
              <a:t>Header key-values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Reply line</a:t>
            </a:r>
          </a:p>
          <a:p>
            <a:pPr lvl="1"/>
            <a:r>
              <a:rPr lang="en-US" noProof="0" dirty="0"/>
              <a:t>Status line</a:t>
            </a:r>
          </a:p>
          <a:p>
            <a:pPr lvl="2"/>
            <a:r>
              <a:rPr lang="en-US" noProof="0" dirty="0"/>
              <a:t>HTTP codes</a:t>
            </a:r>
          </a:p>
          <a:p>
            <a:pPr lvl="1"/>
            <a:r>
              <a:rPr lang="en-US" noProof="0" dirty="0"/>
              <a:t>Header fields</a:t>
            </a:r>
          </a:p>
          <a:p>
            <a:pPr lvl="1"/>
            <a:r>
              <a:rPr lang="en-US" noProof="0" dirty="0"/>
              <a:t>Message body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866900"/>
            <a:ext cx="4238625" cy="990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191195"/>
            <a:ext cx="5219700" cy="20380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200" y="876300"/>
            <a:ext cx="2438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Text</a:t>
            </a:r>
            <a:r>
              <a:rPr lang="da-DK" dirty="0"/>
              <a:t> format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2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55EC-F950-4BF3-956D-9A8CE6BF1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REST: The Fast Version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A8184-7B5E-4758-8338-7E98032FE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Assuming you already know REST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5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BEE4-8D51-4304-8567-84A22916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Own Web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469FF-AC9E-4CDA-98A6-6D46F7BCF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in class:</a:t>
            </a:r>
          </a:p>
          <a:p>
            <a:pPr lvl="1"/>
            <a:r>
              <a:rPr lang="en-US" dirty="0"/>
              <a:t>Write a web client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0DE8-390C-4F3F-85F5-CACB088C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456DD-72C0-4DE9-9E6D-28E380B9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7D78B-951B-4CEF-9598-AD5D7CB7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B845C-44B4-4E9E-B840-E7EFF46F3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02518"/>
            <a:ext cx="3733800" cy="411550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09A1198-0DF0-49A3-A0E0-80097D63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28900"/>
            <a:ext cx="4238625" cy="990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523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URI / URL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URI: Uniform Resource Identifier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URL = URI in which resource location and means are defined</a:t>
            </a:r>
          </a:p>
          <a:p>
            <a:pPr lvl="1"/>
            <a:r>
              <a:rPr lang="en-US" b="1" noProof="0" dirty="0">
                <a:hlinkClick r:id="rId2"/>
              </a:rPr>
              <a:t>http</a:t>
            </a:r>
            <a:r>
              <a:rPr lang="en-US" noProof="0" dirty="0">
                <a:hlinkClick r:id="rId2"/>
              </a:rPr>
              <a:t>://www.baerbak.com/contact.html</a:t>
            </a:r>
            <a:endParaRPr lang="en-US" noProof="0" dirty="0"/>
          </a:p>
          <a:p>
            <a:pPr lvl="1"/>
            <a:endParaRPr lang="en-US" b="1" dirty="0"/>
          </a:p>
          <a:p>
            <a:pPr lvl="1"/>
            <a:r>
              <a:rPr lang="en-US" b="1" noProof="0" dirty="0"/>
              <a:t>http://localhost:4567/bin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5900"/>
            <a:ext cx="6710363" cy="3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66900"/>
            <a:ext cx="3819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DC0990-20C3-4AC5-A6CF-3FFFD5F60EB0}"/>
              </a:ext>
            </a:extLst>
          </p:cNvPr>
          <p:cNvSpPr/>
          <p:nvPr/>
        </p:nvSpPr>
        <p:spPr>
          <a:xfrm>
            <a:off x="5486400" y="4076700"/>
            <a:ext cx="32004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Exercise:</a:t>
            </a:r>
            <a:br>
              <a:rPr lang="da-DK" dirty="0"/>
            </a:br>
            <a:r>
              <a:rPr lang="da-DK" dirty="0"/>
              <a:t>Identify the parts of the URI</a:t>
            </a:r>
          </a:p>
        </p:txBody>
      </p:sp>
    </p:spTree>
    <p:extLst>
      <p:ext uri="{BB962C8B-B14F-4D97-AF65-F5344CB8AC3E}">
        <p14:creationId xmlns:p14="http://schemas.microsoft.com/office/powerpoint/2010/main" val="3261438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HTTP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noProof="0" dirty="0" err="1"/>
              <a:t>ttp</a:t>
            </a:r>
            <a:r>
              <a:rPr lang="en-US" noProof="0" dirty="0"/>
              <a:t> version 1.1. defines 4 verbs (ok, some more…)</a:t>
            </a:r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r>
              <a:rPr lang="en-US" noProof="0" dirty="0"/>
              <a:t>… which are basically the </a:t>
            </a:r>
            <a:r>
              <a:rPr lang="en-US" b="1" noProof="0" dirty="0"/>
              <a:t>database verbs</a:t>
            </a:r>
          </a:p>
          <a:p>
            <a:pPr lvl="1"/>
            <a:r>
              <a:rPr lang="en-US" b="1" dirty="0"/>
              <a:t>CRUD	Create, Read, Update, Delete</a:t>
            </a:r>
          </a:p>
          <a:p>
            <a:pPr lvl="1"/>
            <a:endParaRPr lang="en-US" b="1" noProof="0" dirty="0"/>
          </a:p>
          <a:p>
            <a:r>
              <a:rPr lang="en-US" b="1" i="1" dirty="0"/>
              <a:t>These form the core of the REST architectural style…</a:t>
            </a:r>
            <a:endParaRPr lang="en-US" i="1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5900"/>
            <a:ext cx="6972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96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9439-D48E-4D0C-87EB-A3B74E3E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4BA9-0942-4CFB-9F67-0FDB6F630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is the ‘first and original verb’, and the one most traffic uses on WWW</a:t>
            </a:r>
          </a:p>
          <a:p>
            <a:pPr lvl="1"/>
            <a:r>
              <a:rPr lang="en-US" dirty="0" err="1"/>
              <a:t>Browing</a:t>
            </a:r>
            <a:r>
              <a:rPr lang="en-US" dirty="0"/>
              <a:t> web pages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Or even make searches on the web server</a:t>
            </a:r>
          </a:p>
          <a:p>
            <a:pPr lvl="1"/>
            <a:endParaRPr lang="en-US" dirty="0"/>
          </a:p>
          <a:p>
            <a:r>
              <a:rPr lang="en-US" dirty="0"/>
              <a:t>GET is idempotent</a:t>
            </a:r>
          </a:p>
          <a:p>
            <a:pPr lvl="1"/>
            <a:r>
              <a:rPr lang="en-US" dirty="0"/>
              <a:t>Call once or 100 times, the output is the same</a:t>
            </a:r>
          </a:p>
          <a:p>
            <a:pPr lvl="1"/>
            <a:r>
              <a:rPr lang="en-US" b="1" dirty="0"/>
              <a:t>It is an ‘accessor’ / ‘query’ method!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D4261-72E9-40A1-8B5A-461BAE2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3F72C-010D-42D9-83D5-04EA7D27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9774-E371-4DFD-8543-21960A3B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FA4935E-6E5C-4F3C-B079-67492C23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08" y="2120900"/>
            <a:ext cx="4238625" cy="990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29A7CF9-28B5-47ED-A4D7-CCC6B3C5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18" y="3543300"/>
            <a:ext cx="6710363" cy="3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1D5E7E-3342-49C9-9615-9C357CBF6112}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3882791"/>
            <a:ext cx="1412082" cy="6511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44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3457-A2AD-4C62-95FC-FFCD7801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FEC4E-97C8-437C-BB34-BD1F0CB52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means ‘create’</a:t>
            </a:r>
          </a:p>
          <a:p>
            <a:pPr lvl="1"/>
            <a:r>
              <a:rPr lang="en-US" i="1" dirty="0"/>
              <a:t>That is, create new resources/information on the server</a:t>
            </a:r>
          </a:p>
          <a:p>
            <a:pPr lvl="1"/>
            <a:r>
              <a:rPr lang="en-US" b="1" dirty="0"/>
              <a:t>It is a ‘mutator’/’command’ method</a:t>
            </a:r>
          </a:p>
          <a:p>
            <a:endParaRPr lang="en-US" b="1" dirty="0"/>
          </a:p>
          <a:p>
            <a:r>
              <a:rPr lang="en-US" dirty="0"/>
              <a:t>Consider ‘</a:t>
            </a:r>
            <a:r>
              <a:rPr lang="en-US" dirty="0" err="1"/>
              <a:t>telemed.processAndStore</a:t>
            </a:r>
            <a:r>
              <a:rPr lang="en-US" dirty="0"/>
              <a:t>(</a:t>
            </a:r>
            <a:r>
              <a:rPr lang="en-US" dirty="0" err="1"/>
              <a:t>obs</a:t>
            </a:r>
            <a:r>
              <a:rPr lang="en-US" dirty="0"/>
              <a:t>);’</a:t>
            </a:r>
          </a:p>
          <a:p>
            <a:pPr lvl="1"/>
            <a:r>
              <a:rPr lang="en-US" dirty="0"/>
              <a:t>Command pattern: </a:t>
            </a:r>
            <a:r>
              <a:rPr lang="en-US" i="1" dirty="0"/>
              <a:t>Convert method call to an object</a:t>
            </a:r>
          </a:p>
          <a:p>
            <a:r>
              <a:rPr lang="en-US" i="1" dirty="0"/>
              <a:t>Now, consider that ‘</a:t>
            </a:r>
            <a:r>
              <a:rPr lang="en-US" i="1" dirty="0" err="1"/>
              <a:t>telemed</a:t>
            </a:r>
            <a:r>
              <a:rPr lang="en-US" i="1" dirty="0"/>
              <a:t> is on the server side</a:t>
            </a:r>
          </a:p>
          <a:p>
            <a:pPr lvl="1"/>
            <a:r>
              <a:rPr lang="en-US" dirty="0"/>
              <a:t>POST allows us to </a:t>
            </a:r>
            <a:r>
              <a:rPr lang="en-US" b="1" i="1" dirty="0"/>
              <a:t>create a command object</a:t>
            </a:r>
            <a:r>
              <a:rPr lang="en-US" b="1" dirty="0"/>
              <a:t> </a:t>
            </a:r>
          </a:p>
          <a:p>
            <a:pPr lvl="2"/>
            <a:r>
              <a:rPr lang="en-US" dirty="0"/>
              <a:t>POST /</a:t>
            </a:r>
            <a:r>
              <a:rPr lang="en-US" dirty="0" err="1"/>
              <a:t>telemed</a:t>
            </a:r>
            <a:r>
              <a:rPr lang="en-US" dirty="0"/>
              <a:t> HTTP/1.1</a:t>
            </a:r>
          </a:p>
          <a:p>
            <a:pPr lvl="2"/>
            <a:r>
              <a:rPr lang="en-US" dirty="0"/>
              <a:t>Body { method: ‘</a:t>
            </a:r>
            <a:r>
              <a:rPr lang="en-US" dirty="0" err="1"/>
              <a:t>processAndStore</a:t>
            </a:r>
            <a:r>
              <a:rPr lang="en-US" dirty="0"/>
              <a:t>’, argument: {‘sys’:140, …} 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A531-5777-4CFB-AC1A-95AC91FE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482C8-71E3-4508-927F-F730375A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9E046-7949-40B0-9033-D43FDAE9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9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53AE-E449-47AD-A5FB-6CC1D412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PUT,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1D0AF-9EFF-49EB-813E-717258E73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means ‘update’</a:t>
            </a:r>
          </a:p>
          <a:p>
            <a:pPr lvl="1"/>
            <a:r>
              <a:rPr lang="en-US" dirty="0"/>
              <a:t>That is, given an </a:t>
            </a:r>
            <a:r>
              <a:rPr lang="en-US" i="1" dirty="0"/>
              <a:t>existing</a:t>
            </a:r>
            <a:r>
              <a:rPr lang="en-US" dirty="0"/>
              <a:t> resource, overwrite its information with updated information (*)</a:t>
            </a:r>
          </a:p>
          <a:p>
            <a:pPr lvl="1"/>
            <a:r>
              <a:rPr lang="en-US" b="1" dirty="0"/>
              <a:t>Mutator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</a:p>
          <a:p>
            <a:pPr lvl="1"/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DELETE means ‘delete’ 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That is, remove an existing resource from the server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sz="1000" dirty="0">
                <a:sym typeface="Wingdings" panose="05000000000000000000" pitchFamily="2" charset="2"/>
              </a:rPr>
              <a:t>(*) unless you only provide a </a:t>
            </a:r>
            <a:r>
              <a:rPr lang="en-US" sz="1000" i="1" dirty="0">
                <a:sym typeface="Wingdings" panose="05000000000000000000" pitchFamily="2" charset="2"/>
              </a:rPr>
              <a:t>partial </a:t>
            </a:r>
            <a:r>
              <a:rPr lang="en-US" sz="1000" i="1" dirty="0" err="1">
                <a:sym typeface="Wingdings" panose="05000000000000000000" pitchFamily="2" charset="2"/>
              </a:rPr>
              <a:t>ressource</a:t>
            </a:r>
            <a:r>
              <a:rPr lang="en-US" sz="1000" dirty="0">
                <a:sym typeface="Wingdings" panose="05000000000000000000" pitchFamily="2" charset="2"/>
              </a:rPr>
              <a:t>, then you should update using POST instead (which IMO does not make sense, but…)</a:t>
            </a:r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AD659-6132-4915-A310-9DE386DA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A483F-D63C-4E58-B414-3D826540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D0E76-E6C0-4CAF-B872-8D5FCCFE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5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FFFD-A76C-4A32-9829-98F32EA8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 in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10A37-DD4A-47F6-8F3F-6DB179FE6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things can and will go wrong in distributed systems</a:t>
            </a:r>
          </a:p>
          <a:p>
            <a:pPr lvl="1"/>
            <a:r>
              <a:rPr lang="en-US" dirty="0"/>
              <a:t>The server has crashed</a:t>
            </a:r>
          </a:p>
          <a:p>
            <a:pPr lvl="1"/>
            <a:r>
              <a:rPr lang="en-US" dirty="0"/>
              <a:t>The network has crashed</a:t>
            </a:r>
          </a:p>
          <a:p>
            <a:pPr lvl="1"/>
            <a:r>
              <a:rPr lang="en-US" dirty="0"/>
              <a:t>Server does not understand what you talk about</a:t>
            </a:r>
          </a:p>
          <a:p>
            <a:pPr lvl="1"/>
            <a:r>
              <a:rPr lang="en-US" dirty="0"/>
              <a:t>You do not have the proper authorization</a:t>
            </a:r>
          </a:p>
          <a:p>
            <a:r>
              <a:rPr lang="en-US" dirty="0"/>
              <a:t>We normally use </a:t>
            </a:r>
            <a:r>
              <a:rPr lang="en-US" i="1" dirty="0"/>
              <a:t>exceptions</a:t>
            </a:r>
            <a:r>
              <a:rPr lang="en-US" dirty="0"/>
              <a:t> to signal failures</a:t>
            </a:r>
          </a:p>
          <a:p>
            <a:r>
              <a:rPr lang="en-US" dirty="0"/>
              <a:t>But – does not work over networks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 old way:	</a:t>
            </a:r>
            <a:r>
              <a:rPr lang="en-US" b="1" dirty="0">
                <a:sym typeface="Wingdings" panose="05000000000000000000" pitchFamily="2" charset="2"/>
              </a:rPr>
              <a:t>Error codes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50C9C-0314-4985-B6FD-FDC295F1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15D43-25D0-4A3C-BDD9-AEE694E1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A174F-96A8-4606-AD8D-410EFF81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HTTP Status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Well defined vocabulary of error codes! See Wikipedia</a:t>
            </a:r>
          </a:p>
        </p:txBody>
      </p:sp>
      <p:pic>
        <p:nvPicPr>
          <p:cNvPr id="1026" name="Picture 2" descr="D:\tmp\firefox-download\Screenshot-2017-11-14 List of HTTP status codes - Wikipe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5165"/>
            <a:ext cx="3068290" cy="36623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mp\firefox-download\Screenshot-2017-11-14 List of HTTP status codes - Wikipedia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62100"/>
            <a:ext cx="3780473" cy="3733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mp\firefox-download\Screenshot-2017-11-14 List of HTTP status codes - Wikipedia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15" y="1409700"/>
            <a:ext cx="3483121" cy="3200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49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5CA8-F299-4D00-868D-1C5B198A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5BB3E-5132-466A-A620-B52E2E20D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requestor and the replier need to agree on the </a:t>
            </a:r>
            <a:r>
              <a:rPr lang="en-US" dirty="0" err="1"/>
              <a:t>dataformat</a:t>
            </a:r>
            <a:r>
              <a:rPr lang="en-US" dirty="0"/>
              <a:t> that data is exchanged in</a:t>
            </a:r>
          </a:p>
          <a:p>
            <a:pPr lvl="1"/>
            <a:r>
              <a:rPr lang="en-US" dirty="0"/>
              <a:t>Media types, defined by IANA </a:t>
            </a:r>
          </a:p>
          <a:p>
            <a:pPr lvl="2"/>
            <a:r>
              <a:rPr lang="en-US" dirty="0"/>
              <a:t>Internet Assigned Number Authority</a:t>
            </a:r>
          </a:p>
          <a:p>
            <a:r>
              <a:rPr lang="en-US" dirty="0"/>
              <a:t>Well known types</a:t>
            </a:r>
          </a:p>
          <a:p>
            <a:pPr lvl="1"/>
            <a:r>
              <a:rPr lang="en-US" dirty="0"/>
              <a:t>text/html:		HTML formatted text</a:t>
            </a:r>
          </a:p>
          <a:p>
            <a:pPr lvl="1"/>
            <a:r>
              <a:rPr lang="en-US" dirty="0"/>
              <a:t>image/gif:	Image in the GIF format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application/xml:	XML format</a:t>
            </a:r>
          </a:p>
          <a:p>
            <a:pPr lvl="1"/>
            <a:r>
              <a:rPr lang="en-US" dirty="0"/>
              <a:t>application/json:	JSON format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2910D-0A02-4C16-97CD-ED9B6EE9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EA0A-8460-4A28-A6B4-EDC145EF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CC51-CE68-436E-8FA9-45B6453B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CF30430-604A-4E5B-AAE2-5985B88B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6" y="3771900"/>
            <a:ext cx="3536492" cy="8265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0254CD-090A-4EB7-897F-079A9B6E5CD9}"/>
              </a:ext>
            </a:extLst>
          </p:cNvPr>
          <p:cNvCxnSpPr>
            <a:cxnSpLocks/>
          </p:cNvCxnSpPr>
          <p:nvPr/>
        </p:nvCxnSpPr>
        <p:spPr>
          <a:xfrm flipV="1">
            <a:off x="4876800" y="4381500"/>
            <a:ext cx="457200" cy="4577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DC512B-55BC-4113-9141-79377E956463}"/>
              </a:ext>
            </a:extLst>
          </p:cNvPr>
          <p:cNvSpPr/>
          <p:nvPr/>
        </p:nvSpPr>
        <p:spPr>
          <a:xfrm>
            <a:off x="3429000" y="4838700"/>
            <a:ext cx="3276600" cy="4582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 want HTML, please</a:t>
            </a:r>
          </a:p>
        </p:txBody>
      </p:sp>
    </p:spTree>
    <p:extLst>
      <p:ext uri="{BB962C8B-B14F-4D97-AF65-F5344CB8AC3E}">
        <p14:creationId xmlns:p14="http://schemas.microsoft.com/office/powerpoint/2010/main" val="1880214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10CF-0648-4296-BBA7-E207ECC5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REpresentation</a:t>
            </a:r>
            <a:r>
              <a:rPr lang="en-US" dirty="0"/>
              <a:t> State Transfer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D9112-9584-4B6D-A8FD-CDE4E1B69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633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6B91-7DE6-4A1B-A67C-0D98B830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8C18-64F5-43F9-AB89-71C1E48D9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software architect, I see REST as an</a:t>
            </a:r>
          </a:p>
          <a:p>
            <a:pPr lvl="1"/>
            <a:r>
              <a:rPr lang="en-US" b="1" dirty="0"/>
              <a:t>Architectural style / pattern</a:t>
            </a:r>
            <a:endParaRPr lang="en-US" dirty="0"/>
          </a:p>
          <a:p>
            <a:r>
              <a:rPr lang="en-US" dirty="0"/>
              <a:t>It is a specific programming model</a:t>
            </a:r>
          </a:p>
          <a:p>
            <a:pPr lvl="1"/>
            <a:r>
              <a:rPr lang="en-US" dirty="0"/>
              <a:t>Functional programming:	</a:t>
            </a:r>
          </a:p>
          <a:p>
            <a:pPr lvl="2"/>
            <a:r>
              <a:rPr lang="en-US" dirty="0"/>
              <a:t>Computation is passing data through chains of functions</a:t>
            </a:r>
          </a:p>
          <a:p>
            <a:pPr lvl="1"/>
            <a:r>
              <a:rPr lang="en-US" dirty="0"/>
              <a:t>Object programming:</a:t>
            </a:r>
          </a:p>
          <a:p>
            <a:pPr lvl="2"/>
            <a:r>
              <a:rPr lang="en-US" dirty="0"/>
              <a:t>Computation is community of objects passing messages</a:t>
            </a:r>
          </a:p>
          <a:p>
            <a:pPr lvl="1"/>
            <a:r>
              <a:rPr lang="en-US" dirty="0"/>
              <a:t>RPC over Client-Server:</a:t>
            </a:r>
          </a:p>
          <a:p>
            <a:pPr lvl="2"/>
            <a:r>
              <a:rPr lang="en-US" dirty="0"/>
              <a:t>Computation is clients invoking procedures on remote servers</a:t>
            </a:r>
          </a:p>
          <a:p>
            <a:pPr lvl="1"/>
            <a:r>
              <a:rPr lang="en-US" dirty="0"/>
              <a:t>REST</a:t>
            </a:r>
          </a:p>
          <a:p>
            <a:pPr lvl="2"/>
            <a:r>
              <a:rPr lang="en-US" dirty="0"/>
              <a:t>Computation is clients manipulating resources using CRUD ops and moving through states using hypermedia links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C85FF-EB92-40C7-8DBF-4A0772D0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946EF-FE0C-4081-B173-6870CD87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EA29-87C5-422E-9965-84A577BC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36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software architect, I see it as an</a:t>
            </a:r>
          </a:p>
          <a:p>
            <a:pPr lvl="1"/>
            <a:r>
              <a:rPr lang="en-US" b="1" dirty="0"/>
              <a:t>Architectural style / pattern</a:t>
            </a:r>
            <a:endParaRPr lang="en-US" dirty="0"/>
          </a:p>
          <a:p>
            <a:r>
              <a:rPr lang="en-US" dirty="0"/>
              <a:t>It is simply quite another programming model</a:t>
            </a:r>
          </a:p>
          <a:p>
            <a:pPr lvl="1"/>
            <a:r>
              <a:rPr lang="en-US" dirty="0"/>
              <a:t>Functional programming:	</a:t>
            </a:r>
          </a:p>
          <a:p>
            <a:pPr lvl="2"/>
            <a:r>
              <a:rPr lang="en-US" dirty="0"/>
              <a:t>Computation is passing data through chains of functions</a:t>
            </a:r>
          </a:p>
          <a:p>
            <a:pPr lvl="1"/>
            <a:r>
              <a:rPr lang="en-US" dirty="0"/>
              <a:t>Object programming:</a:t>
            </a:r>
          </a:p>
          <a:p>
            <a:pPr lvl="2"/>
            <a:r>
              <a:rPr lang="en-US" dirty="0"/>
              <a:t>Computation is community of objects passing messages</a:t>
            </a:r>
          </a:p>
          <a:p>
            <a:pPr lvl="1"/>
            <a:r>
              <a:rPr lang="en-US" dirty="0"/>
              <a:t>RPC over Client-Server:</a:t>
            </a:r>
          </a:p>
          <a:p>
            <a:pPr lvl="2"/>
            <a:r>
              <a:rPr lang="en-US" dirty="0"/>
              <a:t>Computation is clients invoking procedures on remote servers</a:t>
            </a:r>
          </a:p>
          <a:p>
            <a:pPr lvl="1"/>
            <a:r>
              <a:rPr lang="en-US" dirty="0"/>
              <a:t>REST</a:t>
            </a:r>
          </a:p>
          <a:p>
            <a:pPr lvl="2"/>
            <a:r>
              <a:rPr lang="en-US" dirty="0"/>
              <a:t>Computation is clients manipulating resources using CRUD ops and moving through states using hypermedia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95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000500"/>
            <a:ext cx="8610600" cy="1295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pattern</a:t>
            </a:r>
          </a:p>
          <a:p>
            <a:pPr lvl="1"/>
            <a:r>
              <a:rPr lang="en-US" dirty="0"/>
              <a:t>Supports RPC/RMI between clients and servers</a:t>
            </a:r>
          </a:p>
          <a:p>
            <a:pPr lvl="2"/>
            <a:r>
              <a:rPr lang="en-US" dirty="0"/>
              <a:t>State changes through accessors and </a:t>
            </a:r>
            <a:r>
              <a:rPr lang="en-US" dirty="0" err="1"/>
              <a:t>mutator</a:t>
            </a:r>
            <a:r>
              <a:rPr lang="en-US" dirty="0"/>
              <a:t> methods</a:t>
            </a:r>
          </a:p>
          <a:p>
            <a:pPr lvl="2"/>
            <a:r>
              <a:rPr lang="en-US" dirty="0"/>
              <a:t>Any interface is possible</a:t>
            </a:r>
          </a:p>
          <a:p>
            <a:endParaRPr lang="en-US" dirty="0"/>
          </a:p>
          <a:p>
            <a:r>
              <a:rPr lang="en-US" dirty="0"/>
              <a:t>REST</a:t>
            </a:r>
          </a:p>
          <a:p>
            <a:pPr lvl="1"/>
            <a:r>
              <a:rPr lang="en-US" dirty="0"/>
              <a:t>Supports only CRUD on remote resources (=Data objects)</a:t>
            </a:r>
          </a:p>
          <a:p>
            <a:pPr lvl="1"/>
            <a:r>
              <a:rPr lang="en-US" dirty="0"/>
              <a:t>Supports workflow through hypermedia links</a:t>
            </a:r>
          </a:p>
          <a:p>
            <a:r>
              <a:rPr lang="en-US" b="1" dirty="0"/>
              <a:t>Very different programming model required compared to RPC</a:t>
            </a:r>
          </a:p>
          <a:p>
            <a:r>
              <a:rPr lang="en-US" b="1" dirty="0"/>
              <a:t>Not all architectures are suited for REST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16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922EC0-9870-4248-83BF-9CEF2F078CB6}"/>
              </a:ext>
            </a:extLst>
          </p:cNvPr>
          <p:cNvSpPr/>
          <p:nvPr/>
        </p:nvSpPr>
        <p:spPr>
          <a:xfrm>
            <a:off x="1171075" y="3552925"/>
            <a:ext cx="2971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0854" y="1849808"/>
            <a:ext cx="2590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0848" y="2518516"/>
            <a:ext cx="5362352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 Fielding’s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Goal: Keep the </a:t>
            </a:r>
            <a:r>
              <a:rPr lang="en-US" b="1" i="1" dirty="0"/>
              <a:t>scalable</a:t>
            </a:r>
            <a:r>
              <a:rPr lang="en-US" i="1" dirty="0"/>
              <a:t> hypermedia properties of WWW</a:t>
            </a:r>
          </a:p>
          <a:p>
            <a:r>
              <a:rPr lang="en-US" dirty="0"/>
              <a:t>REST =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RE</a:t>
            </a:r>
            <a:r>
              <a:rPr lang="en-US" dirty="0" err="1"/>
              <a:t>presentational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dirty="0"/>
              <a:t>tate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dirty="0"/>
              <a:t>ransfer</a:t>
            </a:r>
          </a:p>
          <a:p>
            <a:pPr lvl="1"/>
            <a:r>
              <a:rPr lang="en-US" dirty="0"/>
              <a:t>Transferring a </a:t>
            </a:r>
            <a:r>
              <a:rPr lang="en-US" i="1" dirty="0"/>
              <a:t>representation of data </a:t>
            </a:r>
            <a:r>
              <a:rPr lang="en-US" dirty="0"/>
              <a:t>in a format matching one of standard data types (media types)</a:t>
            </a:r>
          </a:p>
          <a:p>
            <a:pPr lvl="1"/>
            <a:r>
              <a:rPr lang="en-US" i="1" dirty="0"/>
              <a:t>Resource</a:t>
            </a:r>
            <a:r>
              <a:rPr lang="en-US" dirty="0"/>
              <a:t>: any information that can be named</a:t>
            </a:r>
          </a:p>
          <a:p>
            <a:pPr lvl="1"/>
            <a:r>
              <a:rPr lang="en-US" dirty="0"/>
              <a:t>Identified by a </a:t>
            </a:r>
            <a:r>
              <a:rPr lang="en-US" i="1" dirty="0"/>
              <a:t>resource identifier </a:t>
            </a:r>
          </a:p>
          <a:p>
            <a:pPr lvl="2"/>
            <a:r>
              <a:rPr lang="en-US" i="1" dirty="0"/>
              <a:t>URI = Uniform Resource Identifier</a:t>
            </a:r>
          </a:p>
          <a:p>
            <a:pPr lvl="1"/>
            <a:r>
              <a:rPr lang="en-US" dirty="0"/>
              <a:t>Interactions are </a:t>
            </a:r>
            <a:r>
              <a:rPr lang="en-US" i="1" dirty="0"/>
              <a:t>stateless</a:t>
            </a:r>
          </a:p>
          <a:p>
            <a:pPr lvl="2"/>
            <a:r>
              <a:rPr lang="en-US" dirty="0"/>
              <a:t>Each request contains all the information necessary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610100"/>
            <a:ext cx="76962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Exercise</a:t>
            </a:r>
            <a:r>
              <a:rPr lang="da-DK" dirty="0"/>
              <a:t>: </a:t>
            </a:r>
            <a:r>
              <a:rPr lang="da-DK" dirty="0" err="1"/>
              <a:t>Why</a:t>
            </a:r>
            <a:r>
              <a:rPr lang="da-DK" dirty="0"/>
              <a:t> is </a:t>
            </a:r>
            <a:r>
              <a:rPr lang="da-DK" dirty="0" err="1"/>
              <a:t>everybody</a:t>
            </a:r>
            <a:r>
              <a:rPr lang="da-DK" dirty="0"/>
              <a:t> so </a:t>
            </a:r>
            <a:r>
              <a:rPr lang="da-DK" dirty="0" err="1"/>
              <a:t>keen</a:t>
            </a:r>
            <a:r>
              <a:rPr lang="da-DK" dirty="0"/>
              <a:t> on ‘</a:t>
            </a:r>
            <a:r>
              <a:rPr lang="da-DK" dirty="0" err="1"/>
              <a:t>stateless</a:t>
            </a:r>
            <a:r>
              <a:rPr lang="da-DK" dirty="0"/>
              <a:t>’? </a:t>
            </a:r>
            <a:r>
              <a:rPr lang="da-DK" dirty="0" err="1"/>
              <a:t>What</a:t>
            </a:r>
            <a:r>
              <a:rPr lang="da-DK" dirty="0"/>
              <a:t> QA is </a:t>
            </a:r>
            <a:r>
              <a:rPr lang="da-DK" dirty="0" err="1"/>
              <a:t>involved</a:t>
            </a:r>
            <a:r>
              <a:rPr lang="da-DK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42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Representing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TeleMed</a:t>
            </a:r>
            <a:r>
              <a:rPr lang="en-US" dirty="0"/>
              <a:t> as case</a:t>
            </a:r>
          </a:p>
        </p:txBody>
      </p:sp>
    </p:spTree>
    <p:extLst>
      <p:ext uri="{BB962C8B-B14F-4D97-AF65-F5344CB8AC3E}">
        <p14:creationId xmlns:p14="http://schemas.microsoft.com/office/powerpoint/2010/main" val="3988795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Resource: Inger’s blood pressure measured on 29/6/2017</a:t>
            </a:r>
          </a:p>
          <a:p>
            <a:r>
              <a:rPr lang="en-US" dirty="0"/>
              <a:t>Representation of data using standard media type: </a:t>
            </a:r>
          </a:p>
          <a:p>
            <a:pPr lvl="1"/>
            <a:r>
              <a:rPr lang="en-US" dirty="0"/>
              <a:t>{ </a:t>
            </a:r>
            <a:r>
              <a:rPr lang="en-US" dirty="0" err="1"/>
              <a:t>pid</a:t>
            </a:r>
            <a:r>
              <a:rPr lang="en-US" dirty="0"/>
              <a:t>: ”251248-1234”, sys: 120.0, dia:70.0 }	(</a:t>
            </a:r>
            <a:r>
              <a:rPr lang="en-US" dirty="0" err="1"/>
              <a:t>json</a:t>
            </a:r>
            <a:r>
              <a:rPr lang="en-US" dirty="0"/>
              <a:t>)</a:t>
            </a:r>
          </a:p>
          <a:p>
            <a:r>
              <a:rPr lang="en-US" dirty="0"/>
              <a:t>Resource identifier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http://telemed.org/bp/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I.e. Inger’s resource (her blood pressure measurement) is uniquely identified using this URI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1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/>
              <a:t>RUD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Inger makes the measurement		CREATE</a:t>
            </a:r>
          </a:p>
          <a:p>
            <a:r>
              <a:rPr lang="en-US" dirty="0"/>
              <a:t>POST /</a:t>
            </a:r>
            <a:r>
              <a:rPr lang="en-US" dirty="0" err="1"/>
              <a:t>bp</a:t>
            </a:r>
            <a:endParaRPr lang="en-US" dirty="0"/>
          </a:p>
          <a:p>
            <a:pPr lvl="1"/>
            <a:r>
              <a:rPr lang="en-US" dirty="0"/>
              <a:t>Body: { </a:t>
            </a:r>
            <a:r>
              <a:rPr lang="en-US" dirty="0" err="1"/>
              <a:t>pid</a:t>
            </a:r>
            <a:r>
              <a:rPr lang="en-US" dirty="0"/>
              <a:t>: ”251248-1234”, sys: 120.0, dia:70.0 }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 err="1"/>
              <a:t>StatusCode</a:t>
            </a:r>
            <a:r>
              <a:rPr lang="en-US" dirty="0"/>
              <a:t>: 201	CREATED</a:t>
            </a:r>
          </a:p>
          <a:p>
            <a:pPr lvl="1"/>
            <a:r>
              <a:rPr lang="en-US" dirty="0"/>
              <a:t>Location: /</a:t>
            </a:r>
            <a:r>
              <a:rPr lang="en-US" dirty="0" err="1"/>
              <a:t>bp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</a:p>
          <a:p>
            <a:pPr lvl="1"/>
            <a:r>
              <a:rPr lang="en-US" dirty="0"/>
              <a:t>Body: { </a:t>
            </a:r>
            <a:r>
              <a:rPr lang="en-US" dirty="0" err="1"/>
              <a:t>pid</a:t>
            </a:r>
            <a:r>
              <a:rPr lang="en-US" dirty="0"/>
              <a:t>: ”251248-1234”, sys: 120.0, dia:70.0, status: ”new” }</a:t>
            </a:r>
          </a:p>
          <a:p>
            <a:endParaRPr lang="en-US" dirty="0"/>
          </a:p>
          <a:p>
            <a:r>
              <a:rPr lang="en-US" dirty="0"/>
              <a:t>Meaning</a:t>
            </a:r>
          </a:p>
          <a:p>
            <a:pPr lvl="1"/>
            <a:r>
              <a:rPr lang="en-US" dirty="0"/>
              <a:t>The resources was created, has resource id </a:t>
            </a:r>
          </a:p>
          <a:p>
            <a:pPr lvl="2"/>
            <a:r>
              <a:rPr lang="en-US" dirty="0"/>
              <a:t>/</a:t>
            </a:r>
            <a:r>
              <a:rPr lang="en-US" dirty="0" err="1"/>
              <a:t>bp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49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</a:t>
            </a:r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/>
              <a:t>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Inger reviews the measurement		READ</a:t>
            </a:r>
          </a:p>
          <a:p>
            <a:r>
              <a:rPr lang="en-US" dirty="0"/>
              <a:t>GET /</a:t>
            </a:r>
            <a:r>
              <a:rPr lang="en-US" dirty="0" err="1"/>
              <a:t>bp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  <a:endParaRPr lang="en-US" dirty="0"/>
          </a:p>
          <a:p>
            <a:pPr lvl="1"/>
            <a:r>
              <a:rPr lang="en-US" dirty="0"/>
              <a:t>Body: (none)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 err="1"/>
              <a:t>StatusCode</a:t>
            </a:r>
            <a:r>
              <a:rPr lang="en-US" dirty="0"/>
              <a:t>: 200	OK</a:t>
            </a:r>
          </a:p>
          <a:p>
            <a:pPr lvl="1"/>
            <a:r>
              <a:rPr lang="en-US" dirty="0"/>
              <a:t>Body: { </a:t>
            </a:r>
            <a:r>
              <a:rPr lang="en-US" dirty="0" err="1"/>
              <a:t>pid</a:t>
            </a:r>
            <a:r>
              <a:rPr lang="en-US" dirty="0"/>
              <a:t>: ”251248-1234”, sys: 120.0, dia:70.0, status=”new” }</a:t>
            </a:r>
          </a:p>
          <a:p>
            <a:endParaRPr lang="en-US" dirty="0"/>
          </a:p>
          <a:p>
            <a:r>
              <a:rPr lang="en-US" dirty="0"/>
              <a:t>Meaning</a:t>
            </a:r>
          </a:p>
          <a:p>
            <a:pPr lvl="1"/>
            <a:r>
              <a:rPr lang="en-US" dirty="0"/>
              <a:t>The resources was found, and the measurement returned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51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</a:t>
            </a:r>
            <a:r>
              <a:rPr lang="en-US" dirty="0">
                <a:solidFill>
                  <a:srgbClr val="00B050"/>
                </a:solidFill>
              </a:rPr>
              <a:t>U</a:t>
            </a:r>
            <a:r>
              <a:rPr lang="en-US" dirty="0"/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458200" cy="4318000"/>
          </a:xfrm>
        </p:spPr>
        <p:txBody>
          <a:bodyPr/>
          <a:lstStyle/>
          <a:p>
            <a:r>
              <a:rPr lang="en-US" dirty="0"/>
              <a:t>Inger updates the measurement		UPDATE</a:t>
            </a:r>
          </a:p>
          <a:p>
            <a:r>
              <a:rPr lang="en-US" dirty="0"/>
              <a:t>PUT /</a:t>
            </a:r>
            <a:r>
              <a:rPr lang="en-US" dirty="0" err="1"/>
              <a:t>bp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  <a:endParaRPr lang="en-US" dirty="0"/>
          </a:p>
          <a:p>
            <a:pPr lvl="1"/>
            <a:r>
              <a:rPr lang="en-US" dirty="0"/>
              <a:t>Body: { </a:t>
            </a:r>
            <a:r>
              <a:rPr lang="en-US" dirty="0" err="1"/>
              <a:t>pid</a:t>
            </a:r>
            <a:r>
              <a:rPr lang="en-US" dirty="0"/>
              <a:t>: ”251248-1234”, sys: 126.0, dia:69.0 }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 err="1"/>
              <a:t>StatusCode</a:t>
            </a:r>
            <a:r>
              <a:rPr lang="en-US" dirty="0"/>
              <a:t>: 201	CREATED</a:t>
            </a:r>
          </a:p>
          <a:p>
            <a:pPr lvl="1"/>
            <a:r>
              <a:rPr lang="en-US" dirty="0"/>
              <a:t>Body: { </a:t>
            </a:r>
            <a:r>
              <a:rPr lang="en-US" dirty="0" err="1"/>
              <a:t>pid</a:t>
            </a:r>
            <a:r>
              <a:rPr lang="en-US" dirty="0"/>
              <a:t>: ”251248-1234”, sys: 126.0, dia:69.0, status=”revised” }</a:t>
            </a:r>
          </a:p>
          <a:p>
            <a:endParaRPr lang="en-US" dirty="0"/>
          </a:p>
          <a:p>
            <a:r>
              <a:rPr lang="en-US" dirty="0"/>
              <a:t>Meaning</a:t>
            </a:r>
          </a:p>
          <a:p>
            <a:pPr lvl="1"/>
            <a:r>
              <a:rPr lang="en-US" dirty="0"/>
              <a:t>The resources was found, and the measurement updated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4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CRU</a:t>
            </a:r>
            <a:r>
              <a:rPr lang="en-US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458200" cy="4318000"/>
          </a:xfrm>
        </p:spPr>
        <p:txBody>
          <a:bodyPr/>
          <a:lstStyle/>
          <a:p>
            <a:r>
              <a:rPr lang="en-US" dirty="0"/>
              <a:t>Inger deletes the measurement			DELETE</a:t>
            </a:r>
          </a:p>
          <a:p>
            <a:r>
              <a:rPr lang="en-US" dirty="0"/>
              <a:t>DELETE /</a:t>
            </a:r>
            <a:r>
              <a:rPr lang="en-US" dirty="0" err="1"/>
              <a:t>bp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  <a:endParaRPr lang="en-US" dirty="0"/>
          </a:p>
          <a:p>
            <a:pPr lvl="1"/>
            <a:r>
              <a:rPr lang="en-US" dirty="0"/>
              <a:t>Body: (none)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 err="1"/>
              <a:t>StatusCode</a:t>
            </a:r>
            <a:r>
              <a:rPr lang="en-US" dirty="0"/>
              <a:t>: 204 No Content</a:t>
            </a:r>
          </a:p>
          <a:p>
            <a:pPr lvl="1"/>
            <a:r>
              <a:rPr lang="en-US" dirty="0"/>
              <a:t>Body: none</a:t>
            </a:r>
          </a:p>
          <a:p>
            <a:endParaRPr lang="en-US" dirty="0"/>
          </a:p>
          <a:p>
            <a:r>
              <a:rPr lang="en-US" dirty="0"/>
              <a:t>Meaning</a:t>
            </a:r>
          </a:p>
          <a:p>
            <a:pPr lvl="1"/>
            <a:r>
              <a:rPr lang="en-US" dirty="0"/>
              <a:t>The resources was found, and the measurement deleted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81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Prototype: </a:t>
            </a:r>
            <a:r>
              <a:rPr lang="en-US" noProof="0" dirty="0" err="1"/>
              <a:t>pastebin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 is pretty lightweight programming wise…</a:t>
            </a:r>
          </a:p>
          <a:p>
            <a:pPr lvl="1"/>
            <a:r>
              <a:rPr lang="en-US" dirty="0"/>
              <a:t>Goal: AP to demonstrate ”</a:t>
            </a:r>
            <a:r>
              <a:rPr lang="en-US" dirty="0" err="1"/>
              <a:t>pastebin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Online service for storing text messages = ‘post-its’</a:t>
            </a:r>
          </a:p>
          <a:p>
            <a:pPr lvl="1"/>
            <a:r>
              <a:rPr lang="en-US" dirty="0"/>
              <a:t>Total time:	1.5 hour (well – a bit cheating)</a:t>
            </a:r>
          </a:p>
          <a:p>
            <a:endParaRPr lang="en-US" dirty="0"/>
          </a:p>
          <a:p>
            <a:r>
              <a:rPr lang="en-US" dirty="0"/>
              <a:t>Developed</a:t>
            </a:r>
          </a:p>
          <a:p>
            <a:pPr lvl="1"/>
            <a:r>
              <a:rPr lang="en-US" dirty="0"/>
              <a:t>Webserver, accepting POST and GET</a:t>
            </a:r>
          </a:p>
          <a:p>
            <a:pPr lvl="2"/>
            <a:r>
              <a:rPr lang="en-US" dirty="0"/>
              <a:t>Using Spark-java framework (IPC) and GSON (Marshaling)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Client: curl or </a:t>
            </a:r>
            <a:r>
              <a:rPr lang="en-US" dirty="0" err="1"/>
              <a:t>httpie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9431-6605-41BF-ABDA-59FE68B6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Basics: Client-Server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0471F-B57D-46D5-9610-2567A6F2E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defined roles of components and connectors…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AB005-4DC9-429F-98B0-462003FB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04A5-7593-4DFD-905B-D1C6C313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89B3-EB90-47B7-A698-853F4CB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241C4-4116-4918-9F44-77D007B76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85900"/>
            <a:ext cx="4371190" cy="112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19273-0550-4CED-9636-DF0752E68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11" y="2634804"/>
            <a:ext cx="4243387" cy="258489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BC2CE2-206D-42D0-A1DB-9FCD698AE20B}"/>
              </a:ext>
            </a:extLst>
          </p:cNvPr>
          <p:cNvSpPr/>
          <p:nvPr/>
        </p:nvSpPr>
        <p:spPr>
          <a:xfrm>
            <a:off x="4991100" y="1562100"/>
            <a:ext cx="2057400" cy="76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Server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FEF833-99E2-45B1-8A36-45D71F4C2D15}"/>
              </a:ext>
            </a:extLst>
          </p:cNvPr>
          <p:cNvSpPr/>
          <p:nvPr/>
        </p:nvSpPr>
        <p:spPr>
          <a:xfrm>
            <a:off x="5486400" y="3489158"/>
            <a:ext cx="1752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E0BF03-BA3F-4300-A375-10E53A2214E1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6019800" y="2324100"/>
            <a:ext cx="342900" cy="116505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EF65FC2-0815-4D9D-83E7-5744BEA82FE9}"/>
              </a:ext>
            </a:extLst>
          </p:cNvPr>
          <p:cNvSpPr/>
          <p:nvPr/>
        </p:nvSpPr>
        <p:spPr>
          <a:xfrm>
            <a:off x="5638800" y="3641558"/>
            <a:ext cx="1752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B87818-E053-45B6-8B18-E57E1B42F323}"/>
              </a:ext>
            </a:extLst>
          </p:cNvPr>
          <p:cNvSpPr/>
          <p:nvPr/>
        </p:nvSpPr>
        <p:spPr>
          <a:xfrm>
            <a:off x="5791200" y="3793958"/>
            <a:ext cx="1752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5045CA-B750-42A4-8443-9C55DAB5947A}"/>
              </a:ext>
            </a:extLst>
          </p:cNvPr>
          <p:cNvSpPr/>
          <p:nvPr/>
        </p:nvSpPr>
        <p:spPr>
          <a:xfrm>
            <a:off x="5943600" y="3946358"/>
            <a:ext cx="1752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03CBC4-E56E-4210-BF0E-CB1FC6C8ECD8}"/>
              </a:ext>
            </a:extLst>
          </p:cNvPr>
          <p:cNvSpPr/>
          <p:nvPr/>
        </p:nvSpPr>
        <p:spPr>
          <a:xfrm>
            <a:off x="6096000" y="4098758"/>
            <a:ext cx="1752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Client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2E978-9B24-4ECC-B114-61C82452AB81}"/>
              </a:ext>
            </a:extLst>
          </p:cNvPr>
          <p:cNvSpPr/>
          <p:nvPr/>
        </p:nvSpPr>
        <p:spPr>
          <a:xfrm>
            <a:off x="7239000" y="1333500"/>
            <a:ext cx="1295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Reactive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7E0047-E5D9-4404-B062-8DC6D71FEA4E}"/>
              </a:ext>
            </a:extLst>
          </p:cNvPr>
          <p:cNvSpPr/>
          <p:nvPr/>
        </p:nvSpPr>
        <p:spPr>
          <a:xfrm>
            <a:off x="7563602" y="3163303"/>
            <a:ext cx="1295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Active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66DDA9-EE93-4B85-ACAC-D4912490A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324881"/>
            <a:ext cx="4876800" cy="27223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3E8840-4945-4BAA-9A52-3D3DF7A5216A}"/>
              </a:ext>
            </a:extLst>
          </p:cNvPr>
          <p:cNvSpPr/>
          <p:nvPr/>
        </p:nvSpPr>
        <p:spPr>
          <a:xfrm>
            <a:off x="4800600" y="4970045"/>
            <a:ext cx="3886200" cy="3258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Ala: web browsing, facebook, …</a:t>
            </a:r>
          </a:p>
        </p:txBody>
      </p:sp>
    </p:spTree>
    <p:extLst>
      <p:ext uri="{BB962C8B-B14F-4D97-AF65-F5344CB8AC3E}">
        <p14:creationId xmlns:p14="http://schemas.microsoft.com/office/powerpoint/2010/main" val="2303470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3728" y="952500"/>
            <a:ext cx="2123071" cy="4318000"/>
          </a:xfrm>
        </p:spPr>
        <p:txBody>
          <a:bodyPr/>
          <a:lstStyle/>
          <a:p>
            <a:r>
              <a:rPr lang="en-US" sz="1600" dirty="0"/>
              <a:t>POST ‘Fisk’, ‘</a:t>
            </a:r>
            <a:r>
              <a:rPr lang="en-US" sz="1600" dirty="0" err="1"/>
              <a:t>Hest</a:t>
            </a:r>
            <a:r>
              <a:rPr lang="en-US" sz="1600" dirty="0"/>
              <a:t>’ and ‘</a:t>
            </a:r>
            <a:r>
              <a:rPr lang="en-US" sz="1600" dirty="0" err="1"/>
              <a:t>Elefant</a:t>
            </a:r>
            <a:r>
              <a:rPr lang="en-US" sz="1600" dirty="0"/>
              <a:t>’ in bins</a:t>
            </a:r>
          </a:p>
          <a:p>
            <a:r>
              <a:rPr lang="en-US" sz="1600" dirty="0"/>
              <a:t>Assigned bin 100, 101, 102</a:t>
            </a:r>
          </a:p>
          <a:p>
            <a:endParaRPr lang="en-US" sz="1600" dirty="0"/>
          </a:p>
          <a:p>
            <a:r>
              <a:rPr lang="en-US" sz="1600" dirty="0"/>
              <a:t>GET bin 101</a:t>
            </a:r>
          </a:p>
          <a:p>
            <a:r>
              <a:rPr lang="en-US" sz="1600" dirty="0"/>
              <a:t>Which is ‘</a:t>
            </a:r>
            <a:r>
              <a:rPr lang="en-US" sz="1600" dirty="0" err="1"/>
              <a:t>Hest</a:t>
            </a:r>
            <a:r>
              <a:rPr lang="en-US" sz="1600" dirty="0"/>
              <a:t>’</a:t>
            </a:r>
          </a:p>
          <a:p>
            <a:endParaRPr lang="en-US" sz="1600" dirty="0"/>
          </a:p>
          <a:p>
            <a:r>
              <a:rPr lang="en-US" sz="1600" dirty="0"/>
              <a:t>GET bin 117</a:t>
            </a:r>
          </a:p>
          <a:p>
            <a:r>
              <a:rPr lang="en-US" sz="1600" dirty="0"/>
              <a:t>Which is not found (404)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" y="13290"/>
            <a:ext cx="6538921" cy="570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362200" y="495300"/>
            <a:ext cx="3505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808" y="876300"/>
            <a:ext cx="188019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808" y="1978540"/>
            <a:ext cx="188019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808" y="3086100"/>
            <a:ext cx="188019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3924300"/>
            <a:ext cx="17526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808" y="4805028"/>
            <a:ext cx="104199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20" y="4076700"/>
            <a:ext cx="94009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4805028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808" y="4914900"/>
            <a:ext cx="127059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20" y="647700"/>
            <a:ext cx="120148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41D1F15-9161-4F59-A7B2-D7E8686B0D20}"/>
              </a:ext>
            </a:extLst>
          </p:cNvPr>
          <p:cNvSpPr/>
          <p:nvPr/>
        </p:nvSpPr>
        <p:spPr>
          <a:xfrm>
            <a:off x="4170946" y="4831488"/>
            <a:ext cx="3810000" cy="7669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Or use ‘</a:t>
            </a:r>
            <a:r>
              <a:rPr lang="fr-FR" sz="1400" dirty="0" err="1"/>
              <a:t>httpie</a:t>
            </a:r>
            <a:r>
              <a:rPr lang="fr-FR" sz="1400" dirty="0"/>
              <a:t>’:</a:t>
            </a:r>
          </a:p>
          <a:p>
            <a:pPr algn="ctr"/>
            <a:r>
              <a:rPr lang="fr-FR" sz="1400" dirty="0"/>
              <a:t>http POST localhost:4567/bin contents=Fisk</a:t>
            </a:r>
          </a:p>
        </p:txBody>
      </p:sp>
    </p:spTree>
    <p:extLst>
      <p:ext uri="{BB962C8B-B14F-4D97-AF65-F5344CB8AC3E}">
        <p14:creationId xmlns:p14="http://schemas.microsoft.com/office/powerpoint/2010/main" val="3942058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of course needs to tell client the </a:t>
            </a:r>
            <a:r>
              <a:rPr lang="en-US" i="1" dirty="0"/>
              <a:t>resource identifier</a:t>
            </a:r>
            <a:r>
              <a:rPr lang="en-US" dirty="0"/>
              <a:t> of the newly created object!</a:t>
            </a:r>
          </a:p>
          <a:p>
            <a:pPr lvl="1"/>
            <a:r>
              <a:rPr lang="en-US" dirty="0" err="1"/>
              <a:t>Reponse</a:t>
            </a:r>
            <a:r>
              <a:rPr lang="en-US" dirty="0"/>
              <a:t> contains ‘Location’ field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64"/>
          <a:stretch/>
        </p:blipFill>
        <p:spPr bwMode="auto">
          <a:xfrm>
            <a:off x="847361" y="2552700"/>
            <a:ext cx="769034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47361" y="3578468"/>
            <a:ext cx="220063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69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52500"/>
            <a:ext cx="4343400" cy="43180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dirty="0" err="1"/>
              <a:t>PasteBin</a:t>
            </a:r>
            <a:r>
              <a:rPr lang="en-US" sz="1800" dirty="0"/>
              <a:t> server in 50 lines of Java</a:t>
            </a:r>
          </a:p>
          <a:p>
            <a:pPr lvl="1"/>
            <a:r>
              <a:rPr lang="en-US" sz="1400" dirty="0"/>
              <a:t>OK, Spark-java helps quite a bit!</a:t>
            </a:r>
          </a:p>
          <a:p>
            <a:pPr lvl="1"/>
            <a:endParaRPr lang="en-US" sz="14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176712" cy="56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B24681-D28D-4DFD-A621-CE84D9EED1BF}"/>
              </a:ext>
            </a:extLst>
          </p:cNvPr>
          <p:cNvSpPr/>
          <p:nvPr/>
        </p:nvSpPr>
        <p:spPr>
          <a:xfrm>
            <a:off x="5486400" y="2552700"/>
            <a:ext cx="2667000" cy="1066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Is in the ‘FRDS.Broker’ codebase.</a:t>
            </a:r>
          </a:p>
        </p:txBody>
      </p:sp>
    </p:spTree>
    <p:extLst>
      <p:ext uri="{BB962C8B-B14F-4D97-AF65-F5344CB8AC3E}">
        <p14:creationId xmlns:p14="http://schemas.microsoft.com/office/powerpoint/2010/main" val="2101616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D4E2-473F-49A6-8A6A-82FF7247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as an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39BFF-2D50-49DA-B4D0-119851E4E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should be able to </a:t>
            </a:r>
            <a:r>
              <a:rPr lang="en-US" i="1" dirty="0"/>
              <a:t>update</a:t>
            </a:r>
            <a:r>
              <a:rPr lang="en-US" dirty="0"/>
              <a:t> a text in </a:t>
            </a:r>
            <a:r>
              <a:rPr lang="en-US" dirty="0" err="1"/>
              <a:t>pastebin</a:t>
            </a:r>
            <a:endParaRPr lang="en-US" dirty="0"/>
          </a:p>
          <a:p>
            <a:pPr lvl="1"/>
            <a:r>
              <a:rPr lang="en-US" dirty="0"/>
              <a:t>PUT verb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And delete an entry</a:t>
            </a:r>
          </a:p>
          <a:p>
            <a:pPr lvl="1"/>
            <a:r>
              <a:rPr lang="en-US" dirty="0"/>
              <a:t>DELETE verb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C1CD5-82B7-47E8-9448-9E5BEFF1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5EC39-F9C3-4050-BFF7-5F7E84B3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51552-E205-4D07-AF33-F662F5A6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5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 uses the </a:t>
            </a:r>
            <a:r>
              <a:rPr lang="en-US" b="1" dirty="0"/>
              <a:t>HTTP as designed</a:t>
            </a:r>
          </a:p>
          <a:p>
            <a:pPr lvl="1"/>
            <a:r>
              <a:rPr lang="en-US" dirty="0"/>
              <a:t>CRUD verbs and Status Codes (methods, return type)</a:t>
            </a:r>
          </a:p>
          <a:p>
            <a:pPr lvl="2"/>
            <a:r>
              <a:rPr lang="en-US" dirty="0"/>
              <a:t>Virtually allows all </a:t>
            </a:r>
            <a:r>
              <a:rPr lang="en-US" i="1" dirty="0"/>
              <a:t>Information Systems </a:t>
            </a:r>
            <a:r>
              <a:rPr lang="en-US" dirty="0"/>
              <a:t>operations 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URLs as resource identifiers (</a:t>
            </a:r>
            <a:r>
              <a:rPr lang="en-US" dirty="0" err="1"/>
              <a:t>location+object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Always identify the </a:t>
            </a:r>
            <a:r>
              <a:rPr lang="en-US" i="1" dirty="0"/>
              <a:t>same</a:t>
            </a:r>
            <a:r>
              <a:rPr lang="en-US" dirty="0"/>
              <a:t> resource, and representation of state is </a:t>
            </a:r>
            <a:r>
              <a:rPr lang="en-US" i="1" dirty="0"/>
              <a:t>always communicated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Well defined </a:t>
            </a:r>
            <a:r>
              <a:rPr lang="en-US" i="1" dirty="0"/>
              <a:t>data representations </a:t>
            </a:r>
            <a:r>
              <a:rPr lang="en-US" dirty="0"/>
              <a:t>(media types)</a:t>
            </a:r>
          </a:p>
          <a:p>
            <a:pPr lvl="2"/>
            <a:r>
              <a:rPr lang="en-US" dirty="0"/>
              <a:t>JSON has become favorite (readable + small footprint)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63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Richardson’s Maturity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low maturity to high maturity</a:t>
            </a:r>
          </a:p>
          <a:p>
            <a:pPr lvl="1"/>
            <a:r>
              <a:rPr lang="en-US" dirty="0"/>
              <a:t>URI Tunnel</a:t>
            </a:r>
          </a:p>
          <a:p>
            <a:pPr lvl="2"/>
            <a:r>
              <a:rPr lang="en-US" dirty="0"/>
              <a:t>Just use HTTP as IPC layer</a:t>
            </a:r>
          </a:p>
          <a:p>
            <a:pPr lvl="3"/>
            <a:r>
              <a:rPr lang="en-US" dirty="0"/>
              <a:t>SOAP, WSDL, </a:t>
            </a:r>
            <a:r>
              <a:rPr lang="en-US" dirty="0" err="1"/>
              <a:t>WebServices</a:t>
            </a:r>
            <a:endParaRPr lang="en-US" dirty="0"/>
          </a:p>
          <a:p>
            <a:pPr lvl="3"/>
            <a:r>
              <a:rPr lang="en-US" dirty="0"/>
              <a:t>And our URI Tunnel Broker!</a:t>
            </a:r>
          </a:p>
          <a:p>
            <a:pPr lvl="1"/>
            <a:r>
              <a:rPr lang="en-US" dirty="0"/>
              <a:t>HTTP</a:t>
            </a:r>
          </a:p>
          <a:p>
            <a:pPr lvl="2"/>
            <a:r>
              <a:rPr lang="en-US" dirty="0"/>
              <a:t>Use CRUD Verbs on resources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Hypermedia</a:t>
            </a:r>
          </a:p>
          <a:p>
            <a:pPr lvl="2"/>
            <a:r>
              <a:rPr lang="en-US" dirty="0"/>
              <a:t>Use links to define workflows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876800" y="1714500"/>
            <a:ext cx="2819400" cy="25908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433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URI Tunnel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0" y="28575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HTTP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21717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Hypermedia</a:t>
            </a:r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DCAE8D7-78E2-498D-8128-309F2DFE2394}"/>
              </a:ext>
            </a:extLst>
          </p:cNvPr>
          <p:cNvSpPr/>
          <p:nvPr/>
        </p:nvSpPr>
        <p:spPr>
          <a:xfrm>
            <a:off x="5791200" y="28575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8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7EB6-69CD-4AA6-AE0D-17C1C0322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Level 2 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318B1-5ECE-4B73-8458-69819B2C3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24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systems can often be modelled as workflows</a:t>
            </a:r>
          </a:p>
          <a:p>
            <a:pPr lvl="1"/>
            <a:r>
              <a:rPr lang="en-US" dirty="0"/>
              <a:t>CS term: State machines / state graphs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Ex:Book</a:t>
            </a:r>
            <a:r>
              <a:rPr lang="en-US" dirty="0">
                <a:sym typeface="Wingdings" panose="05000000000000000000" pitchFamily="2" charset="2"/>
              </a:rPr>
              <a:t> a flight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 </a:t>
            </a:r>
            <a:r>
              <a:rPr lang="en-US" i="1" dirty="0">
                <a:sym typeface="Wingdings" panose="05000000000000000000" pitchFamily="2" charset="2"/>
              </a:rPr>
              <a:t>search</a:t>
            </a:r>
            <a:r>
              <a:rPr lang="en-US" b="1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for flights available	get list of links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 pick one particular flight		get ‘book’ link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 </a:t>
            </a:r>
            <a:r>
              <a:rPr lang="en-US" i="1" dirty="0">
                <a:sym typeface="Wingdings" panose="05000000000000000000" pitchFamily="2" charset="2"/>
              </a:rPr>
              <a:t>book</a:t>
            </a:r>
            <a:r>
              <a:rPr lang="en-US" dirty="0">
                <a:sym typeface="Wingdings" panose="05000000000000000000" pitchFamily="2" charset="2"/>
              </a:rPr>
              <a:t> the flight			enter personal details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 </a:t>
            </a:r>
            <a:r>
              <a:rPr lang="en-US" i="1" dirty="0">
                <a:sym typeface="Wingdings" panose="05000000000000000000" pitchFamily="2" charset="2"/>
              </a:rPr>
              <a:t>pay</a:t>
            </a:r>
            <a:r>
              <a:rPr lang="en-US" dirty="0">
                <a:sym typeface="Wingdings" panose="05000000000000000000" pitchFamily="2" charset="2"/>
              </a:rPr>
              <a:t> for the flight			enter credit card details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 </a:t>
            </a:r>
            <a:r>
              <a:rPr lang="en-US" i="1" dirty="0">
                <a:sym typeface="Wingdings" panose="05000000000000000000" pitchFamily="2" charset="2"/>
              </a:rPr>
              <a:t>get</a:t>
            </a:r>
            <a:r>
              <a:rPr lang="en-US" dirty="0">
                <a:sym typeface="Wingdings" panose="05000000000000000000" pitchFamily="2" charset="2"/>
              </a:rPr>
              <a:t> a) e-ticket b) receipt		get two links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6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i="1" dirty="0"/>
              <a:t>search</a:t>
            </a:r>
            <a:r>
              <a:rPr lang="en-US" dirty="0"/>
              <a:t> for flights</a:t>
            </a:r>
          </a:p>
          <a:p>
            <a:pPr lvl="1"/>
            <a:r>
              <a:rPr lang="en-US" dirty="0"/>
              <a:t>What HTTP verb is that? What resources are involved?</a:t>
            </a:r>
          </a:p>
          <a:p>
            <a:r>
              <a:rPr lang="en-US" dirty="0"/>
              <a:t>I </a:t>
            </a:r>
            <a:r>
              <a:rPr lang="en-US" i="1" dirty="0"/>
              <a:t>book</a:t>
            </a:r>
            <a:r>
              <a:rPr lang="en-US" dirty="0"/>
              <a:t> the flight</a:t>
            </a:r>
          </a:p>
          <a:p>
            <a:pPr lvl="1"/>
            <a:r>
              <a:rPr lang="en-US" dirty="0"/>
              <a:t>What HTTP verb is that? What resources are involved?</a:t>
            </a:r>
          </a:p>
          <a:p>
            <a:r>
              <a:rPr lang="en-US" dirty="0"/>
              <a:t>I </a:t>
            </a:r>
            <a:r>
              <a:rPr lang="en-US" i="1" dirty="0"/>
              <a:t>pay</a:t>
            </a:r>
            <a:r>
              <a:rPr lang="en-US" dirty="0"/>
              <a:t> for the flight</a:t>
            </a:r>
          </a:p>
          <a:p>
            <a:pPr lvl="1"/>
            <a:r>
              <a:rPr lang="en-US" dirty="0"/>
              <a:t>What HTTP verb is that? What resources are involved?</a:t>
            </a:r>
          </a:p>
          <a:p>
            <a:r>
              <a:rPr lang="en-US" dirty="0"/>
              <a:t>I </a:t>
            </a:r>
            <a:r>
              <a:rPr lang="en-US" i="1" dirty="0"/>
              <a:t>get</a:t>
            </a:r>
            <a:r>
              <a:rPr lang="en-US" dirty="0"/>
              <a:t> my e-ticket</a:t>
            </a:r>
          </a:p>
          <a:p>
            <a:pPr lvl="1"/>
            <a:r>
              <a:rPr lang="en-US" dirty="0"/>
              <a:t>What HTTP verb is that? What resources are involved?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2: Hypermedia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Workflows are not just ‘CRUD a resource’, rather more complex</a:t>
            </a:r>
          </a:p>
          <a:p>
            <a:pPr lvl="1"/>
            <a:r>
              <a:rPr lang="en-US" dirty="0"/>
              <a:t>Transactions: Multiple entities atomically updated</a:t>
            </a:r>
          </a:p>
          <a:p>
            <a:pPr lvl="1"/>
            <a:r>
              <a:rPr lang="en-US" dirty="0"/>
              <a:t>State transitions: </a:t>
            </a:r>
            <a:r>
              <a:rPr lang="en-US" i="1" dirty="0"/>
              <a:t>Mutator</a:t>
            </a:r>
            <a:r>
              <a:rPr lang="en-US" dirty="0"/>
              <a:t> methods</a:t>
            </a:r>
            <a:br>
              <a:rPr lang="en-US" dirty="0"/>
            </a:br>
            <a:r>
              <a:rPr lang="en-US" dirty="0"/>
              <a:t>that updates several entities and/or</a:t>
            </a:r>
            <a:br>
              <a:rPr lang="en-US" dirty="0"/>
            </a:br>
            <a:r>
              <a:rPr lang="en-US" dirty="0"/>
              <a:t>updates state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Ex: A game’s move(</a:t>
            </a:r>
            <a:r>
              <a:rPr lang="en-US" dirty="0" err="1"/>
              <a:t>f,t</a:t>
            </a:r>
            <a:r>
              <a:rPr lang="en-US" dirty="0"/>
              <a:t>) method</a:t>
            </a:r>
          </a:p>
          <a:p>
            <a:pPr lvl="2"/>
            <a:r>
              <a:rPr lang="en-US" dirty="0"/>
              <a:t>Validate move (may return ‘not valid’)</a:t>
            </a:r>
          </a:p>
          <a:p>
            <a:pPr lvl="2"/>
            <a:r>
              <a:rPr lang="en-US" dirty="0"/>
              <a:t>Update board state </a:t>
            </a:r>
            <a:br>
              <a:rPr lang="en-US" dirty="0"/>
            </a:br>
            <a:r>
              <a:rPr lang="en-US" dirty="0"/>
              <a:t>(transaction, e.g. king castling)</a:t>
            </a:r>
          </a:p>
        </p:txBody>
      </p:sp>
      <p:pic>
        <p:nvPicPr>
          <p:cNvPr id="16388" name="Picture 4" descr="Chess Board Royalty Free Stock Images - Image: 76336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247900"/>
            <a:ext cx="2667000" cy="28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Basic: WWW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Tim Berners-Lee	approx. 1989  - 1990</a:t>
            </a:r>
          </a:p>
          <a:p>
            <a:pPr lvl="1"/>
            <a:r>
              <a:rPr lang="en-US" noProof="0" dirty="0"/>
              <a:t>Task:	Sharing research documents at CERN</a:t>
            </a:r>
          </a:p>
          <a:p>
            <a:endParaRPr lang="en-US" noProof="0" dirty="0"/>
          </a:p>
          <a:p>
            <a:r>
              <a:rPr lang="en-US" noProof="0" dirty="0"/>
              <a:t>Solution:</a:t>
            </a:r>
          </a:p>
          <a:p>
            <a:pPr lvl="1"/>
            <a:r>
              <a:rPr lang="en-US" noProof="0" dirty="0"/>
              <a:t>Hypertext protocol over TCP/IP</a:t>
            </a:r>
            <a:br>
              <a:rPr lang="en-US" noProof="0" dirty="0"/>
            </a:br>
            <a:r>
              <a:rPr lang="en-US" noProof="0" dirty="0"/>
              <a:t>for retrieving documents</a:t>
            </a:r>
          </a:p>
          <a:p>
            <a:endParaRPr lang="en-US" noProof="0" dirty="0"/>
          </a:p>
          <a:p>
            <a:r>
              <a:rPr lang="en-US" noProof="0" dirty="0"/>
              <a:t>Actually very simple</a:t>
            </a:r>
            <a:br>
              <a:rPr lang="en-US" noProof="0" dirty="0"/>
            </a:br>
            <a:r>
              <a:rPr lang="en-US" noProof="0" dirty="0"/>
              <a:t>text based format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D6076C87-24DF-4CD3-A569-17027DE63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5029200" y="2019300"/>
            <a:ext cx="401350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097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76300"/>
            <a:ext cx="8305800" cy="4318000"/>
          </a:xfrm>
        </p:spPr>
        <p:txBody>
          <a:bodyPr/>
          <a:lstStyle/>
          <a:p>
            <a:r>
              <a:rPr lang="en-US" dirty="0"/>
              <a:t>‘move()’ using HTTP verbs ???</a:t>
            </a:r>
          </a:p>
          <a:p>
            <a:endParaRPr lang="en-US" dirty="0"/>
          </a:p>
          <a:p>
            <a:r>
              <a:rPr lang="en-US" dirty="0"/>
              <a:t>Analysis A:</a:t>
            </a:r>
          </a:p>
          <a:p>
            <a:pPr lvl="1"/>
            <a:r>
              <a:rPr lang="en-US" dirty="0"/>
              <a:t>”No can do”</a:t>
            </a:r>
          </a:p>
          <a:p>
            <a:pPr lvl="2"/>
            <a:r>
              <a:rPr lang="en-US" dirty="0"/>
              <a:t>Because ‘move’ is not a create, it is not a read, nor update, nor delete of a single resource (stateless)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57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76300"/>
            <a:ext cx="8305800" cy="4318000"/>
          </a:xfrm>
        </p:spPr>
        <p:txBody>
          <a:bodyPr/>
          <a:lstStyle/>
          <a:p>
            <a:r>
              <a:rPr lang="en-US" dirty="0"/>
              <a:t>‘move()’ using HTTP verbs</a:t>
            </a:r>
          </a:p>
          <a:p>
            <a:endParaRPr lang="en-US" dirty="0"/>
          </a:p>
          <a:p>
            <a:r>
              <a:rPr lang="en-US" dirty="0"/>
              <a:t>Analysis B:	</a:t>
            </a:r>
            <a:r>
              <a:rPr lang="en-US" i="1" dirty="0"/>
              <a:t>Maybe it is an update of game</a:t>
            </a:r>
            <a:endParaRPr lang="en-US" dirty="0"/>
          </a:p>
          <a:p>
            <a:pPr lvl="1"/>
            <a:r>
              <a:rPr lang="en-US" dirty="0"/>
              <a:t>PUT /game/47</a:t>
            </a:r>
          </a:p>
          <a:p>
            <a:pPr lvl="1"/>
            <a:r>
              <a:rPr lang="en-US" dirty="0"/>
              <a:t>Body: Full board state with the move executed</a:t>
            </a:r>
          </a:p>
          <a:p>
            <a:pPr lvl="2"/>
            <a:r>
              <a:rPr lang="en-US" dirty="0"/>
              <a:t>But – then the server has to </a:t>
            </a:r>
            <a:r>
              <a:rPr lang="en-US" i="1" dirty="0"/>
              <a:t>infer</a:t>
            </a:r>
            <a:r>
              <a:rPr lang="en-US" dirty="0"/>
              <a:t> the move from the </a:t>
            </a:r>
            <a:r>
              <a:rPr lang="en-US" i="1" dirty="0"/>
              <a:t>delta between state ‘before’ and state ‘after’</a:t>
            </a:r>
            <a:r>
              <a:rPr lang="en-US" dirty="0"/>
              <a:t> which is weird!</a:t>
            </a:r>
          </a:p>
          <a:p>
            <a:pPr lvl="3"/>
            <a:r>
              <a:rPr lang="en-US" dirty="0"/>
              <a:t>And it is definitely not </a:t>
            </a:r>
            <a:r>
              <a:rPr lang="en-US" b="1" dirty="0"/>
              <a:t>stateless </a:t>
            </a:r>
            <a:r>
              <a:rPr lang="en-US" dirty="0"/>
              <a:t>– right?</a:t>
            </a:r>
          </a:p>
          <a:p>
            <a:pPr lvl="3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5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C: </a:t>
            </a:r>
            <a:r>
              <a:rPr lang="en-US" i="1" dirty="0"/>
              <a:t>A ‘state transition resource’</a:t>
            </a:r>
          </a:p>
          <a:p>
            <a:pPr lvl="1"/>
            <a:r>
              <a:rPr lang="en-US" i="1" dirty="0"/>
              <a:t>Creating a game, is creation of </a:t>
            </a:r>
            <a:r>
              <a:rPr lang="en-US" b="1" i="1" dirty="0"/>
              <a:t>two</a:t>
            </a:r>
            <a:r>
              <a:rPr lang="en-US" i="1" dirty="0"/>
              <a:t> resources</a:t>
            </a:r>
          </a:p>
          <a:p>
            <a:pPr lvl="2"/>
            <a:r>
              <a:rPr lang="en-US" dirty="0"/>
              <a:t>The game resource	/game/47/</a:t>
            </a:r>
          </a:p>
          <a:p>
            <a:pPr lvl="2"/>
            <a:r>
              <a:rPr lang="en-US" dirty="0"/>
              <a:t>The </a:t>
            </a:r>
            <a:r>
              <a:rPr lang="en-US" b="1" dirty="0"/>
              <a:t>move</a:t>
            </a:r>
            <a:r>
              <a:rPr lang="en-US" dirty="0"/>
              <a:t> resource	/game/47/move or /game/move/47</a:t>
            </a:r>
          </a:p>
          <a:p>
            <a:pPr lvl="1"/>
            <a:r>
              <a:rPr lang="en-US" dirty="0"/>
              <a:t>PUT /game/47/move</a:t>
            </a:r>
          </a:p>
          <a:p>
            <a:pPr lvl="1"/>
            <a:r>
              <a:rPr lang="en-US" dirty="0"/>
              <a:t>Body: { from: e2, to: e4, </a:t>
            </a:r>
            <a:r>
              <a:rPr lang="en-US" dirty="0" err="1"/>
              <a:t>player:white</a:t>
            </a:r>
            <a:r>
              <a:rPr lang="en-US" dirty="0"/>
              <a:t>}</a:t>
            </a:r>
          </a:p>
          <a:p>
            <a:r>
              <a:rPr lang="en-US" dirty="0"/>
              <a:t>This will</a:t>
            </a:r>
          </a:p>
          <a:p>
            <a:pPr lvl="1"/>
            <a:r>
              <a:rPr lang="en-US" dirty="0"/>
              <a:t>Try to UPDATE the state =&gt; 200 OK or 401 Invalid</a:t>
            </a:r>
          </a:p>
          <a:p>
            <a:pPr lvl="1"/>
            <a:r>
              <a:rPr lang="en-US" dirty="0"/>
              <a:t>If 200 OK, then the game resource is updated</a:t>
            </a:r>
          </a:p>
          <a:p>
            <a:pPr lvl="2"/>
            <a:r>
              <a:rPr lang="en-US" dirty="0"/>
              <a:t>And can be successively GET to see new board state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56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But how do we return </a:t>
            </a:r>
            <a:r>
              <a:rPr lang="en-US" b="1" dirty="0"/>
              <a:t>two </a:t>
            </a:r>
            <a:r>
              <a:rPr lang="en-US" dirty="0"/>
              <a:t>resources from the game create POST message?</a:t>
            </a:r>
          </a:p>
          <a:p>
            <a:pPr lvl="1"/>
            <a:r>
              <a:rPr lang="en-US" dirty="0"/>
              <a:t>We can not, but we can use the WWW way – provide hypermedia links!!!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79" y="2827421"/>
            <a:ext cx="2676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0"/>
            <a:ext cx="3771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4238625"/>
            <a:ext cx="3657600" cy="2952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1905000" y="3619500"/>
            <a:ext cx="3048000" cy="2967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boardState: [ ... ],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03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HATEOAS:</a:t>
            </a:r>
          </a:p>
          <a:p>
            <a:pPr lvl="1"/>
            <a:r>
              <a:rPr lang="en-US" i="1" dirty="0"/>
              <a:t>Hypermedia As The Engine Of Application State.</a:t>
            </a:r>
          </a:p>
          <a:p>
            <a:pPr lvl="1"/>
            <a:endParaRPr lang="en-US" i="1" dirty="0"/>
          </a:p>
          <a:p>
            <a:r>
              <a:rPr lang="en-US" dirty="0"/>
              <a:t>Application state changes are modelled as hypermedia links, each to a resource that objectify the change itself, not the old/new state of underlying objects</a:t>
            </a:r>
          </a:p>
          <a:p>
            <a:pPr lvl="1"/>
            <a:r>
              <a:rPr lang="en-US" dirty="0"/>
              <a:t>A ‘move’ resource, a ‘payment’ resource, a ‘send items to address’ resource,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40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Often visible in 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state changes of the </a:t>
            </a:r>
            <a:r>
              <a:rPr lang="en-US" i="1" dirty="0"/>
              <a:t>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8300"/>
            <a:ext cx="7734300" cy="246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1562100"/>
            <a:ext cx="5105400" cy="914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773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2: Hypermedia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5257800" cy="4318000"/>
          </a:xfrm>
        </p:spPr>
        <p:txBody>
          <a:bodyPr/>
          <a:lstStyle/>
          <a:p>
            <a:r>
              <a:rPr lang="en-US" sz="2000" dirty="0"/>
              <a:t>So – REST is a radically different architectural pattern/style, different from OO and interface-based paradigms</a:t>
            </a:r>
          </a:p>
          <a:p>
            <a:r>
              <a:rPr lang="en-US" sz="2000" dirty="0"/>
              <a:t>POST to create a resource</a:t>
            </a:r>
          </a:p>
          <a:p>
            <a:pPr lvl="1"/>
            <a:r>
              <a:rPr lang="en-US" sz="1800" dirty="0"/>
              <a:t>May return several hypermedia links that define valid state transitions for the resource</a:t>
            </a:r>
          </a:p>
          <a:p>
            <a:pPr lvl="2"/>
            <a:r>
              <a:rPr lang="en-US" sz="1600" dirty="0"/>
              <a:t>Which are then manipulated through the HTTP verbs</a:t>
            </a:r>
          </a:p>
          <a:p>
            <a:pPr lvl="1"/>
            <a:r>
              <a:rPr lang="en-US" sz="1800" dirty="0"/>
              <a:t>Makes potential state transitions </a:t>
            </a:r>
            <a:r>
              <a:rPr lang="en-US" sz="1800" i="1" dirty="0"/>
              <a:t>discoverable</a:t>
            </a:r>
            <a:endParaRPr lang="en-US" sz="1800" dirty="0"/>
          </a:p>
          <a:p>
            <a:pPr lvl="2"/>
            <a:r>
              <a:rPr lang="en-US" sz="1600" dirty="0"/>
              <a:t>Just like any new web page presents links that I may follow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8E49EAF-A136-4DA2-BA4A-CD27A983AA1E}"/>
              </a:ext>
            </a:extLst>
          </p:cNvPr>
          <p:cNvSpPr/>
          <p:nvPr/>
        </p:nvSpPr>
        <p:spPr>
          <a:xfrm>
            <a:off x="5486400" y="2476500"/>
            <a:ext cx="2819400" cy="25908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A185FC-BE75-46A0-8B9C-FC285D32A621}"/>
              </a:ext>
            </a:extLst>
          </p:cNvPr>
          <p:cNvSpPr/>
          <p:nvPr/>
        </p:nvSpPr>
        <p:spPr>
          <a:xfrm>
            <a:off x="7086600" y="43053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URI Tunnel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5BA16B-CFDA-4C22-BB62-4D235476E109}"/>
              </a:ext>
            </a:extLst>
          </p:cNvPr>
          <p:cNvSpPr/>
          <p:nvPr/>
        </p:nvSpPr>
        <p:spPr>
          <a:xfrm>
            <a:off x="7086600" y="36195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HTTP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9CEF09-7C28-4F99-B120-F659C557968A}"/>
              </a:ext>
            </a:extLst>
          </p:cNvPr>
          <p:cNvSpPr/>
          <p:nvPr/>
        </p:nvSpPr>
        <p:spPr>
          <a:xfrm>
            <a:off x="7086600" y="29337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Hypermedia</a:t>
            </a:r>
            <a:endParaRPr lang="en-US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C74048F-79E3-4DE4-A067-5181D6FA9887}"/>
              </a:ext>
            </a:extLst>
          </p:cNvPr>
          <p:cNvSpPr/>
          <p:nvPr/>
        </p:nvSpPr>
        <p:spPr>
          <a:xfrm>
            <a:off x="6477000" y="29337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67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REST versus Broker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Comparing Apples and Bananas?</a:t>
            </a:r>
          </a:p>
        </p:txBody>
      </p:sp>
    </p:spTree>
    <p:extLst>
      <p:ext uri="{BB962C8B-B14F-4D97-AF65-F5344CB8AC3E}">
        <p14:creationId xmlns:p14="http://schemas.microsoft.com/office/powerpoint/2010/main" val="3208352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Broker:	invoke methods on objects</a:t>
            </a:r>
          </a:p>
          <a:p>
            <a:r>
              <a:rPr lang="en-US" dirty="0">
                <a:sym typeface="Wingdings" panose="05000000000000000000" pitchFamily="2" charset="2"/>
              </a:rPr>
              <a:t>REST:	CRUD methods on resources</a:t>
            </a:r>
          </a:p>
          <a:p>
            <a:endParaRPr lang="en-US" noProof="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Comparing to Broker</a:t>
            </a:r>
            <a:endParaRPr lang="en-US" b="1" dirty="0">
              <a:sym typeface="Wingdings" panose="05000000000000000000" pitchFamily="2" charset="2"/>
            </a:endParaRP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REST actually addresses</a:t>
            </a:r>
            <a:br>
              <a:rPr lang="en-US" noProof="0" dirty="0">
                <a:sym typeface="Wingdings" panose="05000000000000000000" pitchFamily="2" charset="2"/>
              </a:rPr>
            </a:br>
            <a:r>
              <a:rPr lang="en-US" noProof="0" dirty="0">
                <a:sym typeface="Wingdings" panose="05000000000000000000" pitchFamily="2" charset="2"/>
              </a:rPr>
              <a:t>responsibilities on both the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Marshalling, Location, and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IPC level. </a:t>
            </a:r>
            <a:endParaRPr lang="en-US" i="1" dirty="0">
              <a:sym typeface="Wingdings" panose="05000000000000000000" pitchFamily="2" charset="2"/>
            </a:endParaRPr>
          </a:p>
          <a:p>
            <a:pPr lvl="1"/>
            <a:r>
              <a:rPr lang="en-US" i="1" noProof="0" dirty="0">
                <a:sym typeface="Wingdings" panose="05000000000000000000" pitchFamily="2" charset="2"/>
              </a:rPr>
              <a:t>REST has much lower cohesion</a:t>
            </a:r>
            <a:br>
              <a:rPr lang="en-US" i="1" noProof="0" dirty="0">
                <a:sym typeface="Wingdings" panose="05000000000000000000" pitchFamily="2" charset="2"/>
              </a:rPr>
            </a:br>
            <a:r>
              <a:rPr lang="en-US" i="1" noProof="0" dirty="0">
                <a:sym typeface="Wingdings" panose="05000000000000000000" pitchFamily="2" charset="2"/>
              </a:rPr>
              <a:t>and tighter binding!</a:t>
            </a:r>
            <a:endParaRPr lang="en-US" noProof="0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36" y="2019300"/>
            <a:ext cx="356296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953000" y="2324100"/>
            <a:ext cx="2209800" cy="29718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8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D8F5-8410-4B91-9A27-50E78A2C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0136C-D649-4D56-84B2-20CB5C200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is well supported by tooling</a:t>
            </a:r>
          </a:p>
          <a:p>
            <a:pPr lvl="1"/>
            <a:r>
              <a:rPr lang="en-US" dirty="0"/>
              <a:t>Java RMI, </a:t>
            </a:r>
            <a:r>
              <a:rPr lang="en-US" dirty="0" err="1"/>
              <a:t>.Net</a:t>
            </a:r>
            <a:r>
              <a:rPr lang="en-US" dirty="0"/>
              <a:t> remoting, …</a:t>
            </a:r>
          </a:p>
          <a:p>
            <a:pPr lvl="1"/>
            <a:endParaRPr lang="en-US" dirty="0"/>
          </a:p>
          <a:p>
            <a:r>
              <a:rPr lang="en-US" dirty="0"/>
              <a:t>REST is (IMO – or am I missing something) more up to you to code it all</a:t>
            </a:r>
          </a:p>
          <a:p>
            <a:pPr lvl="1"/>
            <a:r>
              <a:rPr lang="en-US" dirty="0"/>
              <a:t>Swagger </a:t>
            </a:r>
            <a:r>
              <a:rPr lang="en-US" dirty="0" err="1"/>
              <a:t>a.o.</a:t>
            </a:r>
            <a:r>
              <a:rPr lang="en-US" dirty="0"/>
              <a:t> can provide templating</a:t>
            </a:r>
          </a:p>
          <a:p>
            <a:endParaRPr lang="en-US" dirty="0"/>
          </a:p>
          <a:p>
            <a:r>
              <a:rPr lang="en-US" dirty="0"/>
              <a:t>REST is much tighter coupled to the HTTP platform </a:t>
            </a:r>
          </a:p>
          <a:p>
            <a:pPr lvl="1"/>
            <a:r>
              <a:rPr lang="en-US" dirty="0"/>
              <a:t>But it is a strong </a:t>
            </a:r>
            <a:r>
              <a:rPr lang="en-US" dirty="0" err="1"/>
              <a:t>scaleable</a:t>
            </a:r>
            <a:r>
              <a:rPr lang="en-US" dirty="0"/>
              <a:t> one, so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343AE-397F-4D40-819F-3C7FBE55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7ABFD-3229-46D3-A410-2C8DDEBA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606E4-998C-4C37-B158-906DCAAD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7F5F-BA23-48B6-9C63-3B508339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Basis: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0A62A-9397-4809-B4A3-10B35690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= Hyper Text Transfer Protocol</a:t>
            </a:r>
          </a:p>
          <a:p>
            <a:pPr lvl="1"/>
            <a:r>
              <a:rPr lang="en-US" dirty="0"/>
              <a:t>Application Protocol for Distributed Information Systems</a:t>
            </a:r>
          </a:p>
          <a:p>
            <a:pPr lvl="2"/>
            <a:r>
              <a:rPr lang="en-US" dirty="0"/>
              <a:t>Exchanging information between clients and server</a:t>
            </a:r>
          </a:p>
          <a:p>
            <a:r>
              <a:rPr lang="en-US" dirty="0"/>
              <a:t>Has four parts</a:t>
            </a:r>
          </a:p>
          <a:p>
            <a:pPr lvl="1"/>
            <a:r>
              <a:rPr lang="en-US" dirty="0"/>
              <a:t>Verbs:	GET, POST, PUT, DELETE</a:t>
            </a:r>
          </a:p>
          <a:p>
            <a:pPr lvl="2"/>
            <a:r>
              <a:rPr lang="en-US" dirty="0"/>
              <a:t>Corresponds to normal database CRUD operations</a:t>
            </a:r>
          </a:p>
          <a:p>
            <a:pPr lvl="1"/>
            <a:r>
              <a:rPr lang="en-US" dirty="0"/>
              <a:t>Standardized data formats</a:t>
            </a:r>
          </a:p>
          <a:p>
            <a:pPr lvl="2"/>
            <a:r>
              <a:rPr lang="en-US" dirty="0"/>
              <a:t>Media types: text/html, image/gif, application/json</a:t>
            </a:r>
          </a:p>
          <a:p>
            <a:pPr lvl="1"/>
            <a:r>
              <a:rPr lang="en-US" dirty="0"/>
              <a:t>Message format in text</a:t>
            </a:r>
          </a:p>
          <a:p>
            <a:pPr lvl="2"/>
            <a:r>
              <a:rPr lang="en-US" dirty="0"/>
              <a:t>Verb + Headers (key/value) + empty line + body</a:t>
            </a:r>
          </a:p>
          <a:p>
            <a:pPr lvl="1"/>
            <a:r>
              <a:rPr lang="en-US" dirty="0"/>
              <a:t>Standard Error Code Vocabulary</a:t>
            </a:r>
          </a:p>
          <a:p>
            <a:pPr lvl="2"/>
            <a:r>
              <a:rPr lang="en-US" dirty="0"/>
              <a:t>200 OK, 404 NOT FOUND, 201 CREATED,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B1A02-0C01-4E7F-BBEA-43A36A81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3A8BB-C15C-4326-B6C0-C021697F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3FFA0-7B3A-418E-B056-EC7FD98A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755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36C3-0E2D-48EA-88FF-E89E190F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8C320-BE68-4341-816C-434DD2437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</a:t>
            </a:r>
          </a:p>
          <a:p>
            <a:pPr lvl="1"/>
            <a:r>
              <a:rPr lang="en-US" dirty="0"/>
              <a:t>Rewrite the ‘</a:t>
            </a:r>
            <a:r>
              <a:rPr lang="en-US" dirty="0" err="1"/>
              <a:t>cmd</a:t>
            </a:r>
            <a:r>
              <a:rPr lang="en-US" dirty="0"/>
              <a:t>-daemon’ protocol to use RabbitMQ message broker</a:t>
            </a:r>
          </a:p>
          <a:p>
            <a:pPr lvl="1"/>
            <a:endParaRPr lang="en-US" dirty="0"/>
          </a:p>
          <a:p>
            <a:r>
              <a:rPr lang="en-US" dirty="0"/>
              <a:t>Using </a:t>
            </a:r>
            <a:r>
              <a:rPr lang="en-US" dirty="0" err="1"/>
              <a:t>FRDS.Broker</a:t>
            </a:r>
            <a:endParaRPr lang="en-US" dirty="0"/>
          </a:p>
          <a:p>
            <a:pPr lvl="1"/>
            <a:r>
              <a:rPr lang="en-US" dirty="0"/>
              <a:t>A task that takes about 1-2 hours</a:t>
            </a:r>
          </a:p>
          <a:p>
            <a:pPr lvl="2"/>
            <a:r>
              <a:rPr lang="en-US" dirty="0"/>
              <a:t>Using the RPC tutorial of RabbitMQ</a:t>
            </a:r>
          </a:p>
          <a:p>
            <a:r>
              <a:rPr lang="en-US" dirty="0"/>
              <a:t>Using REST</a:t>
            </a:r>
          </a:p>
          <a:p>
            <a:pPr lvl="1"/>
            <a:r>
              <a:rPr lang="en-US" dirty="0"/>
              <a:t>Rewrite </a:t>
            </a:r>
            <a:r>
              <a:rPr lang="en-US" i="1" dirty="0"/>
              <a:t>everything from scratch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2B5D6-2CD7-498A-AF7D-2EDA1489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D419E-BBBA-4DBD-8EFB-BE486723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389E7-79F7-4F29-94DB-5C5B283D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6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UR </a:t>
            </a:r>
            <a:r>
              <a:rPr lang="en-US" sz="2400" dirty="0" err="1"/>
              <a:t>Tunnelling</a:t>
            </a:r>
            <a:endParaRPr lang="en-US" sz="2400" dirty="0"/>
          </a:p>
          <a:p>
            <a:pPr lvl="1"/>
            <a:r>
              <a:rPr lang="en-US" sz="1600" dirty="0"/>
              <a:t>Just uses HTTP and web technology/frameworks as the IPC layer in the Broker</a:t>
            </a:r>
          </a:p>
          <a:p>
            <a:pPr lvl="2"/>
            <a:r>
              <a:rPr lang="en-US" sz="1400" dirty="0"/>
              <a:t>That is : transport network packages to/from client and server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r>
              <a:rPr lang="en-US" sz="2400" dirty="0"/>
              <a:t>REST</a:t>
            </a:r>
          </a:p>
          <a:p>
            <a:pPr lvl="1"/>
            <a:r>
              <a:rPr lang="en-US" sz="2000" dirty="0"/>
              <a:t>Architectural Pattern what deeply exploits HTTPs advantages</a:t>
            </a:r>
          </a:p>
          <a:p>
            <a:pPr lvl="1"/>
            <a:r>
              <a:rPr lang="en-US" sz="2000" dirty="0"/>
              <a:t>Lightweight with less tool support</a:t>
            </a:r>
          </a:p>
          <a:p>
            <a:pPr lvl="1"/>
            <a:r>
              <a:rPr lang="en-US" dirty="0"/>
              <a:t>Focus is on performance and scalability because</a:t>
            </a:r>
          </a:p>
          <a:p>
            <a:pPr lvl="2"/>
            <a:r>
              <a:rPr lang="en-US" dirty="0"/>
              <a:t>True Client-server	No callback/observer pattern</a:t>
            </a:r>
          </a:p>
          <a:p>
            <a:pPr lvl="2"/>
            <a:r>
              <a:rPr lang="en-US" sz="1800" dirty="0"/>
              <a:t>Value passing of information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385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B0BCCB-246B-4185-AEF7-452FDC61B2DE}"/>
              </a:ext>
            </a:extLst>
          </p:cNvPr>
          <p:cNvSpPr/>
          <p:nvPr/>
        </p:nvSpPr>
        <p:spPr>
          <a:xfrm>
            <a:off x="152400" y="1714500"/>
            <a:ext cx="8686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pattern and REST?</a:t>
            </a:r>
          </a:p>
          <a:p>
            <a:endParaRPr lang="en-US" dirty="0"/>
          </a:p>
          <a:p>
            <a:r>
              <a:rPr lang="en-US" b="1" dirty="0"/>
              <a:t>REST and OO are two different architectural styles…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4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Message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Request line</a:t>
            </a:r>
          </a:p>
          <a:p>
            <a:pPr lvl="1"/>
            <a:r>
              <a:rPr lang="en-US" noProof="0" dirty="0"/>
              <a:t>Verb	resource	HTTP version</a:t>
            </a:r>
          </a:p>
          <a:p>
            <a:pPr lvl="1"/>
            <a:r>
              <a:rPr lang="en-US" noProof="0" dirty="0"/>
              <a:t>Header key-values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Reply line</a:t>
            </a:r>
          </a:p>
          <a:p>
            <a:pPr lvl="1"/>
            <a:r>
              <a:rPr lang="en-US" noProof="0" dirty="0"/>
              <a:t>Status line</a:t>
            </a:r>
          </a:p>
          <a:p>
            <a:pPr lvl="2"/>
            <a:r>
              <a:rPr lang="en-US" noProof="0" dirty="0"/>
              <a:t>HTTP codes</a:t>
            </a:r>
          </a:p>
          <a:p>
            <a:pPr lvl="1"/>
            <a:r>
              <a:rPr lang="en-US" noProof="0" dirty="0"/>
              <a:t>Header fields</a:t>
            </a:r>
          </a:p>
          <a:p>
            <a:pPr lvl="1"/>
            <a:r>
              <a:rPr lang="en-US" noProof="0" dirty="0"/>
              <a:t>Message body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866900"/>
            <a:ext cx="4238625" cy="990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191195"/>
            <a:ext cx="5219700" cy="20380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200" y="876300"/>
            <a:ext cx="24384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Text</a:t>
            </a:r>
            <a:r>
              <a:rPr lang="da-DK" dirty="0"/>
              <a:t> format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7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922EC0-9870-4248-83BF-9CEF2F078CB6}"/>
              </a:ext>
            </a:extLst>
          </p:cNvPr>
          <p:cNvSpPr/>
          <p:nvPr/>
        </p:nvSpPr>
        <p:spPr>
          <a:xfrm>
            <a:off x="1171075" y="3552925"/>
            <a:ext cx="2971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0854" y="1849808"/>
            <a:ext cx="2590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0848" y="2518516"/>
            <a:ext cx="5362352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 Fielding’s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Goal: Keep the </a:t>
            </a:r>
            <a:r>
              <a:rPr lang="en-US" b="1" i="1" dirty="0"/>
              <a:t>scalable</a:t>
            </a:r>
            <a:r>
              <a:rPr lang="en-US" i="1" dirty="0"/>
              <a:t> hypermedia properties of WWW</a:t>
            </a:r>
          </a:p>
          <a:p>
            <a:r>
              <a:rPr lang="en-US" dirty="0"/>
              <a:t>REST =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RE</a:t>
            </a:r>
            <a:r>
              <a:rPr lang="en-US" dirty="0" err="1"/>
              <a:t>presentational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dirty="0"/>
              <a:t>tate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dirty="0"/>
              <a:t>ransfer</a:t>
            </a:r>
          </a:p>
          <a:p>
            <a:pPr lvl="1"/>
            <a:r>
              <a:rPr lang="en-US" dirty="0"/>
              <a:t>Transferring a </a:t>
            </a:r>
            <a:r>
              <a:rPr lang="en-US" i="1" dirty="0"/>
              <a:t>representation of data </a:t>
            </a:r>
            <a:r>
              <a:rPr lang="en-US" dirty="0"/>
              <a:t>in a format matching one of standard data types (media types)</a:t>
            </a:r>
          </a:p>
          <a:p>
            <a:pPr lvl="1"/>
            <a:r>
              <a:rPr lang="en-US" i="1" dirty="0"/>
              <a:t>Resource</a:t>
            </a:r>
            <a:r>
              <a:rPr lang="en-US" dirty="0"/>
              <a:t>: any information that can be named</a:t>
            </a:r>
          </a:p>
          <a:p>
            <a:pPr lvl="1"/>
            <a:r>
              <a:rPr lang="en-US" dirty="0"/>
              <a:t>Identified by a </a:t>
            </a:r>
            <a:r>
              <a:rPr lang="en-US" i="1" dirty="0"/>
              <a:t>resource identifier </a:t>
            </a:r>
          </a:p>
          <a:p>
            <a:pPr lvl="2"/>
            <a:r>
              <a:rPr lang="en-US" i="1" dirty="0"/>
              <a:t>URI = Uniform Resource Identifier</a:t>
            </a:r>
          </a:p>
          <a:p>
            <a:pPr lvl="1"/>
            <a:r>
              <a:rPr lang="en-US" dirty="0"/>
              <a:t>Interactions are </a:t>
            </a:r>
            <a:r>
              <a:rPr lang="en-US" i="1" dirty="0"/>
              <a:t>stateless</a:t>
            </a:r>
          </a:p>
          <a:p>
            <a:pPr lvl="2"/>
            <a:r>
              <a:rPr lang="en-US" dirty="0"/>
              <a:t>Each request contains all the information necessary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610100"/>
            <a:ext cx="76962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Exercise</a:t>
            </a:r>
            <a:r>
              <a:rPr lang="da-DK" dirty="0"/>
              <a:t>: </a:t>
            </a:r>
            <a:r>
              <a:rPr lang="da-DK" dirty="0" err="1"/>
              <a:t>Why</a:t>
            </a:r>
            <a:r>
              <a:rPr lang="da-DK" dirty="0"/>
              <a:t> is </a:t>
            </a:r>
            <a:r>
              <a:rPr lang="da-DK" dirty="0" err="1"/>
              <a:t>everybody</a:t>
            </a:r>
            <a:r>
              <a:rPr lang="da-DK" dirty="0"/>
              <a:t> so </a:t>
            </a:r>
            <a:r>
              <a:rPr lang="da-DK" dirty="0" err="1"/>
              <a:t>keen</a:t>
            </a:r>
            <a:r>
              <a:rPr lang="da-DK" dirty="0"/>
              <a:t> on ‘</a:t>
            </a:r>
            <a:r>
              <a:rPr lang="da-DK" dirty="0" err="1"/>
              <a:t>stateless</a:t>
            </a:r>
            <a:r>
              <a:rPr lang="da-DK" dirty="0"/>
              <a:t>’? </a:t>
            </a:r>
            <a:r>
              <a:rPr lang="da-DK" dirty="0" err="1"/>
              <a:t>What</a:t>
            </a:r>
            <a:r>
              <a:rPr lang="da-DK" dirty="0"/>
              <a:t> QA is </a:t>
            </a:r>
            <a:r>
              <a:rPr lang="da-DK" dirty="0" err="1"/>
              <a:t>involved</a:t>
            </a:r>
            <a:r>
              <a:rPr lang="da-DK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1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 Resource Identifier: URI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URI: Uniform Resource Identifier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URL = URI in which resource location and means are defined</a:t>
            </a:r>
          </a:p>
          <a:p>
            <a:pPr lvl="1"/>
            <a:r>
              <a:rPr lang="en-US" b="1" noProof="0" dirty="0">
                <a:hlinkClick r:id="rId2"/>
              </a:rPr>
              <a:t>http</a:t>
            </a:r>
            <a:r>
              <a:rPr lang="en-US" noProof="0" dirty="0">
                <a:hlinkClick r:id="rId2"/>
              </a:rPr>
              <a:t>://www.baerbak.com/contact.html</a:t>
            </a:r>
            <a:endParaRPr lang="en-US" noProof="0" dirty="0"/>
          </a:p>
          <a:p>
            <a:pPr lvl="1"/>
            <a:endParaRPr lang="en-US" b="1" dirty="0"/>
          </a:p>
          <a:p>
            <a:pPr lvl="1"/>
            <a:r>
              <a:rPr lang="en-US" b="1" noProof="0" dirty="0"/>
              <a:t>http://localhost:4567/bin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5900"/>
            <a:ext cx="6710363" cy="33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66900"/>
            <a:ext cx="3819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DC0990-20C3-4AC5-A6CF-3FFFD5F60EB0}"/>
              </a:ext>
            </a:extLst>
          </p:cNvPr>
          <p:cNvSpPr/>
          <p:nvPr/>
        </p:nvSpPr>
        <p:spPr>
          <a:xfrm>
            <a:off x="5486400" y="4076700"/>
            <a:ext cx="32004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Exercise:</a:t>
            </a:r>
            <a:br>
              <a:rPr lang="da-DK" dirty="0"/>
            </a:br>
            <a:r>
              <a:rPr lang="da-DK" dirty="0"/>
              <a:t>Identify the parts of the URI</a:t>
            </a:r>
          </a:p>
        </p:txBody>
      </p:sp>
    </p:spTree>
    <p:extLst>
      <p:ext uri="{BB962C8B-B14F-4D97-AF65-F5344CB8AC3E}">
        <p14:creationId xmlns:p14="http://schemas.microsoft.com/office/powerpoint/2010/main" val="333882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3457</Words>
  <Application>Microsoft Office PowerPoint</Application>
  <PresentationFormat>On-screen Show (16:10)</PresentationFormat>
  <Paragraphs>690</Paragraphs>
  <Slides>62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Microservices and DevOps</vt:lpstr>
      <vt:lpstr>REST: The Fast Version</vt:lpstr>
      <vt:lpstr>Architectural Style</vt:lpstr>
      <vt:lpstr>The Basics: Client-Server</vt:lpstr>
      <vt:lpstr>The Basic: WWW</vt:lpstr>
      <vt:lpstr>The Basis: HTTP</vt:lpstr>
      <vt:lpstr>Message Format</vt:lpstr>
      <vt:lpstr>Roy Fielding’s work</vt:lpstr>
      <vt:lpstr> Resource Identifier: URI</vt:lpstr>
      <vt:lpstr>CRUD by REST</vt:lpstr>
      <vt:lpstr>Demo</vt:lpstr>
      <vt:lpstr>HATEOAS</vt:lpstr>
      <vt:lpstr>Define the API</vt:lpstr>
      <vt:lpstr>The Slow Version</vt:lpstr>
      <vt:lpstr>HTTP &amp; ReST</vt:lpstr>
      <vt:lpstr>HTTP</vt:lpstr>
      <vt:lpstr>WWW</vt:lpstr>
      <vt:lpstr>Just a Note</vt:lpstr>
      <vt:lpstr>Message Format</vt:lpstr>
      <vt:lpstr>Write your Own Web Client</vt:lpstr>
      <vt:lpstr>URI / URL</vt:lpstr>
      <vt:lpstr>HTTP Verbs</vt:lpstr>
      <vt:lpstr>GET</vt:lpstr>
      <vt:lpstr>POST</vt:lpstr>
      <vt:lpstr>PUT, DELETE</vt:lpstr>
      <vt:lpstr>Failures in Distribution</vt:lpstr>
      <vt:lpstr>HTTP Status Codes</vt:lpstr>
      <vt:lpstr>Media Types</vt:lpstr>
      <vt:lpstr>REpresentation State Transfer</vt:lpstr>
      <vt:lpstr>What is REST</vt:lpstr>
      <vt:lpstr>Programming Model</vt:lpstr>
      <vt:lpstr>Roy Fielding’s work</vt:lpstr>
      <vt:lpstr>Representing Resources</vt:lpstr>
      <vt:lpstr>Example</vt:lpstr>
      <vt:lpstr>Example: CRUD</vt:lpstr>
      <vt:lpstr>Example: CRUD</vt:lpstr>
      <vt:lpstr>Example: CRUD</vt:lpstr>
      <vt:lpstr>Example: CRUD</vt:lpstr>
      <vt:lpstr>Prototype: pastebin</vt:lpstr>
      <vt:lpstr>Demo</vt:lpstr>
      <vt:lpstr>Note</vt:lpstr>
      <vt:lpstr>Server code</vt:lpstr>
      <vt:lpstr>Left as an Exercise</vt:lpstr>
      <vt:lpstr>Discussion</vt:lpstr>
      <vt:lpstr>Richardson’s Maturity model</vt:lpstr>
      <vt:lpstr>Level 2 REST</vt:lpstr>
      <vt:lpstr>Workflow</vt:lpstr>
      <vt:lpstr>Exercise</vt:lpstr>
      <vt:lpstr>Level 2: Hypermedia</vt:lpstr>
      <vt:lpstr>Analysis</vt:lpstr>
      <vt:lpstr>Analysis</vt:lpstr>
      <vt:lpstr>Analysis</vt:lpstr>
      <vt:lpstr>Challenge</vt:lpstr>
      <vt:lpstr>Aka</vt:lpstr>
      <vt:lpstr>Often visible in UI</vt:lpstr>
      <vt:lpstr>Level 2: Hypermedia</vt:lpstr>
      <vt:lpstr>REST versus Broker</vt:lpstr>
      <vt:lpstr>Programming Model</vt:lpstr>
      <vt:lpstr>Programming Model</vt:lpstr>
      <vt:lpstr>Example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82</cp:revision>
  <dcterms:created xsi:type="dcterms:W3CDTF">2006-08-16T00:00:00Z</dcterms:created>
  <dcterms:modified xsi:type="dcterms:W3CDTF">2021-08-11T12:24:21Z</dcterms:modified>
</cp:coreProperties>
</file>